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6"/>
  </p:notesMasterIdLst>
  <p:handoutMasterIdLst>
    <p:handoutMasterId r:id="rId37"/>
  </p:handoutMasterIdLst>
  <p:sldIdLst>
    <p:sldId id="332" r:id="rId2"/>
    <p:sldId id="441" r:id="rId3"/>
    <p:sldId id="489" r:id="rId4"/>
    <p:sldId id="443" r:id="rId5"/>
    <p:sldId id="485" r:id="rId6"/>
    <p:sldId id="502" r:id="rId7"/>
    <p:sldId id="474" r:id="rId8"/>
    <p:sldId id="483" r:id="rId9"/>
    <p:sldId id="505" r:id="rId10"/>
    <p:sldId id="503" r:id="rId11"/>
    <p:sldId id="504" r:id="rId12"/>
    <p:sldId id="512" r:id="rId13"/>
    <p:sldId id="507" r:id="rId14"/>
    <p:sldId id="508" r:id="rId15"/>
    <p:sldId id="506" r:id="rId16"/>
    <p:sldId id="511" r:id="rId17"/>
    <p:sldId id="513" r:id="rId18"/>
    <p:sldId id="500" r:id="rId19"/>
    <p:sldId id="509" r:id="rId20"/>
    <p:sldId id="510" r:id="rId21"/>
    <p:sldId id="446" r:id="rId22"/>
    <p:sldId id="490" r:id="rId23"/>
    <p:sldId id="453" r:id="rId24"/>
    <p:sldId id="451" r:id="rId25"/>
    <p:sldId id="449" r:id="rId26"/>
    <p:sldId id="457" r:id="rId27"/>
    <p:sldId id="458" r:id="rId28"/>
    <p:sldId id="496" r:id="rId29"/>
    <p:sldId id="497" r:id="rId30"/>
    <p:sldId id="461" r:id="rId31"/>
    <p:sldId id="467" r:id="rId32"/>
    <p:sldId id="472" r:id="rId33"/>
    <p:sldId id="487" r:id="rId34"/>
    <p:sldId id="514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6057" autoAdjust="0"/>
  </p:normalViewPr>
  <p:slideViewPr>
    <p:cSldViewPr>
      <p:cViewPr>
        <p:scale>
          <a:sx n="59" d="100"/>
          <a:sy n="59" d="100"/>
        </p:scale>
        <p:origin x="3132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49826" y="9428136"/>
            <a:ext cx="2946246" cy="4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172E6-87B4-472C-A089-56A2337E1ECF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7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5BC1-D255-4325-BA79-73F027BD5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8D036-EFF0-4AF1-9194-AAEE7417EA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17218-838F-4E87-849C-ACBF569F9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05980-3AC2-47C8-A167-56E85FBB09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46C32-A13B-47D1-A6BB-3234606D8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7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038EF-9DF0-4B07-ADA8-3910CF7DA3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2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8ACDC4-DECD-4128-878F-9289AB407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6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0E79A-3BBC-4B52-88F6-38CEC3B00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5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55B1CE-1654-4836-A84C-7D0EF1363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42900" y="1720572"/>
            <a:ext cx="84582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indent="457200" algn="ctr">
              <a:lnSpc>
                <a:spcPct val="10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2021-2022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24.02.2022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04800"/>
            <a:ext cx="8229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	</a:t>
            </a:r>
            <a:r>
              <a:rPr lang="ru-RU" sz="1400" dirty="0">
                <a:ea typeface="Times New Roman" panose="02020603050405020304" pitchFamily="18" charset="0"/>
              </a:rPr>
              <a:t>Д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ЕПАРТАМЕНТ  ОБРАЗОВАНИЯ АДМИНИСТРАЦИИ ГОРОДА ЕКАТЕРИНБУРГА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АВТОНОМНОЕ ОБЩЕОБРАЗОВАТЕЛЬНОЕ УЧРЕЖДЕНИЕ - ЛИЦЕЙ № 173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Arial Unicode MS"/>
                <a:cs typeface="Arial Unicode MS"/>
              </a:rPr>
              <a:t>620144, г. Екатеринбург, ул. Народной воли, 21   тел/факс. 8(343)257-53-28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Arial Unicode MS"/>
                <a:cs typeface="Arial Unicode MS"/>
              </a:rPr>
              <a:t>E-</a:t>
            </a:r>
            <a:r>
              <a:rPr lang="ru-RU" sz="1400" dirty="0" err="1">
                <a:solidFill>
                  <a:srgbClr val="000000"/>
                </a:solidFill>
                <a:ea typeface="Arial Unicode MS"/>
                <a:cs typeface="Arial Unicode MS"/>
              </a:rPr>
              <a:t>mail</a:t>
            </a:r>
            <a:r>
              <a:rPr lang="ru-RU" sz="1400" dirty="0">
                <a:solidFill>
                  <a:srgbClr val="000000"/>
                </a:solidFill>
                <a:ea typeface="Arial Unicode MS"/>
                <a:cs typeface="Arial Unicode MS"/>
              </a:rPr>
              <a:t>: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Arial Unicode MS"/>
              </a:rPr>
              <a:t>liceum</a:t>
            </a:r>
            <a:r>
              <a:rPr lang="ru-RU" sz="1400" dirty="0">
                <a:solidFill>
                  <a:srgbClr val="000000"/>
                </a:solidFill>
                <a:ea typeface="Arial Unicode MS"/>
                <a:cs typeface="Arial Unicode MS"/>
              </a:rPr>
              <a:t>-173@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Arial Unicode MS"/>
              </a:rPr>
              <a:t>yandex</a:t>
            </a:r>
            <a:r>
              <a:rPr lang="ru-RU" sz="1400" dirty="0">
                <a:solidFill>
                  <a:srgbClr val="000000"/>
                </a:solidFill>
                <a:ea typeface="Arial Unicode MS"/>
                <a:cs typeface="Arial Unicode MS"/>
              </a:rPr>
              <a:t>.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Arial Unicode MS"/>
              </a:rPr>
              <a:t>ru</a:t>
            </a:r>
            <a:endParaRPr lang="ru-RU" sz="14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35592"/>
            <a:ext cx="96774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20 мая (пятница) – иностранные языки;</a:t>
            </a:r>
          </a:p>
          <a:p>
            <a:r>
              <a:rPr lang="ru-RU" sz="2800" dirty="0"/>
              <a:t>21 мая (суббота) – иностранные языки;</a:t>
            </a:r>
          </a:p>
          <a:p>
            <a:r>
              <a:rPr lang="ru-RU" sz="2800" dirty="0"/>
              <a:t>24 мая (вторник) – математика;</a:t>
            </a:r>
          </a:p>
          <a:p>
            <a:r>
              <a:rPr lang="ru-RU" sz="2800" dirty="0"/>
              <a:t>27 мая (пятница) – обществознание;</a:t>
            </a:r>
          </a:p>
          <a:p>
            <a:r>
              <a:rPr lang="ru-RU" sz="2800" dirty="0"/>
              <a:t>1 июня (среда) – история, физика, биология, химия;</a:t>
            </a:r>
          </a:p>
          <a:p>
            <a:r>
              <a:rPr lang="ru-RU" sz="2800" dirty="0"/>
              <a:t>7 июня (вторник) – биология, информатика, география, химия;</a:t>
            </a:r>
          </a:p>
          <a:p>
            <a:r>
              <a:rPr lang="ru-RU" sz="2800" dirty="0"/>
              <a:t>10 июня (пятница) – литература, физика, информатика, география;</a:t>
            </a:r>
          </a:p>
          <a:p>
            <a:r>
              <a:rPr lang="ru-RU" sz="2800" dirty="0"/>
              <a:t>15 июня (среда) – русский язык;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8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685800"/>
            <a:ext cx="8229600" cy="4525963"/>
          </a:xfrm>
        </p:spPr>
        <p:txBody>
          <a:bodyPr/>
          <a:lstStyle/>
          <a:p>
            <a:r>
              <a:rPr lang="ru-RU" b="1" dirty="0"/>
              <a:t>Резервные дни</a:t>
            </a:r>
            <a:endParaRPr lang="ru-RU" dirty="0"/>
          </a:p>
          <a:p>
            <a:r>
              <a:rPr lang="ru-RU" dirty="0"/>
              <a:t>27 июня (понедельник) – по всем учебным предметам (кроме русского языка и математики);</a:t>
            </a:r>
          </a:p>
          <a:p>
            <a:r>
              <a:rPr lang="ru-RU" b="1" dirty="0"/>
              <a:t>28 июня (вторник) </a:t>
            </a:r>
            <a:r>
              <a:rPr lang="ru-RU" dirty="0"/>
              <a:t>– русский язык; </a:t>
            </a:r>
            <a:endParaRPr lang="ru-RU" dirty="0" smtClean="0"/>
          </a:p>
          <a:p>
            <a:r>
              <a:rPr lang="ru-RU" dirty="0" smtClean="0"/>
              <a:t>29 </a:t>
            </a:r>
            <a:r>
              <a:rPr lang="ru-RU" dirty="0"/>
              <a:t>июня (среда) – по всем учебным предметам (кроме русского языка и математики);</a:t>
            </a:r>
          </a:p>
          <a:p>
            <a:r>
              <a:rPr lang="ru-RU" b="1" dirty="0"/>
              <a:t>30 июня (четверг) </a:t>
            </a:r>
            <a:r>
              <a:rPr lang="ru-RU" dirty="0"/>
              <a:t>– математика;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июля (пятница) – по всем учебным предметам;</a:t>
            </a:r>
          </a:p>
          <a:p>
            <a:r>
              <a:rPr lang="ru-RU" dirty="0"/>
              <a:t>2 июля (суббота) – по всем учебным предметам;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3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631"/>
            <a:ext cx="9296400" cy="81476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Резервные сроки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552" y="762000"/>
            <a:ext cx="7543801" cy="4023360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1. Получившие неудовлетворительные результаты не более, чем по двум учебным предметам (</a:t>
            </a:r>
            <a:r>
              <a:rPr lang="ru-RU" sz="2400" dirty="0" err="1" smtClean="0"/>
              <a:t>обязательный+по</a:t>
            </a:r>
            <a:r>
              <a:rPr lang="ru-RU" sz="2400" dirty="0" smtClean="0"/>
              <a:t> выбору, 2 по выбору)</a:t>
            </a: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2. Не явившиеся на экзамен по уважительным причинам, подтвержденным документально</a:t>
            </a: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3. Не завершившие экзамен по уважительным причинам, подтвержденным документально</a:t>
            </a: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4. Участники, </a:t>
            </a:r>
            <a:r>
              <a:rPr lang="ru-RU" sz="2400" dirty="0" err="1" smtClean="0"/>
              <a:t>аппеляции</a:t>
            </a:r>
            <a:r>
              <a:rPr lang="ru-RU" sz="2400" dirty="0" smtClean="0"/>
              <a:t> которых о нарушении порядка проведения ГИА конфликтной комиссией были удовлетворены</a:t>
            </a: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5. Участники, чьи результаты были аннулированы по решению председателя ГЭК в случае выявления фактов нарушений порядка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2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06369"/>
            <a:ext cx="8300124" cy="62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6604"/>
            <a:ext cx="89154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НЕУДОВЛЕТВОРИТЕЛЬНЫЙ РЕЗУЛЬТАТ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37361"/>
            <a:ext cx="8763000" cy="4053840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Обучающимся, не прошедшим ГИА-9 или</a:t>
            </a:r>
            <a:b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получившим на ГИА-9 неудовлетворительные</a:t>
            </a:r>
            <a:b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результаты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более чем по двум учебным 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предметам</a:t>
            </a:r>
            <a:r>
              <a:rPr lang="ru-RU" sz="2400" b="1" dirty="0" err="1" smtClean="0">
                <a:solidFill>
                  <a:srgbClr val="000714"/>
                </a:solidFill>
                <a:latin typeface="Cambria" panose="02040503050406030204" pitchFamily="18" charset="0"/>
              </a:rPr>
              <a:t>,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по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двум обязательным предметам, </a:t>
            </a:r>
            <a:r>
              <a:rPr lang="ru-RU" sz="24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 либо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получившим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повторно </a:t>
            </a:r>
            <a:r>
              <a:rPr lang="ru-RU" sz="24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неудовлетворительный результат </a:t>
            </a: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по одному из этих предметов на ГИА-9 в</a:t>
            </a:r>
            <a:b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резервные </a:t>
            </a: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сроки, будет предоставлено право</a:t>
            </a:r>
            <a:b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повторно сдать экзамены по соответствующим</a:t>
            </a:r>
            <a:b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000714"/>
                </a:solidFill>
                <a:latin typeface="Cambria" panose="02040503050406030204" pitchFamily="18" charset="0"/>
              </a:rPr>
              <a:t>учебным предметам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не ранее 1 сентября 2022 года.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460509"/>
              </p:ext>
            </p:extLst>
          </p:nvPr>
        </p:nvGraphicFramePr>
        <p:xfrm>
          <a:off x="76200" y="1981924"/>
          <a:ext cx="9067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317289708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4022684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Дополнительный период ОГЭ 2022</a:t>
                      </a:r>
                    </a:p>
                    <a:p>
                      <a:r>
                        <a:rPr lang="ru-RU" dirty="0" smtClean="0"/>
                        <a:t>5 сентября (понедельник) – математика;</a:t>
                      </a:r>
                    </a:p>
                    <a:p>
                      <a:r>
                        <a:rPr lang="ru-RU" dirty="0" smtClean="0"/>
                        <a:t>8 сентября (четверг) – русский язык;</a:t>
                      </a:r>
                    </a:p>
                    <a:p>
                      <a:r>
                        <a:rPr lang="ru-RU" dirty="0" smtClean="0"/>
                        <a:t>12 сентября (понедельник) – история, биология, физика, география;</a:t>
                      </a:r>
                    </a:p>
                    <a:p>
                      <a:r>
                        <a:rPr lang="ru-RU" dirty="0" smtClean="0"/>
                        <a:t>15 сентября (четверг) – обществознание, химия, информатика, литература, иностранные языки.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Резервные дни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20 сентября (вторник) – математика;</a:t>
                      </a:r>
                    </a:p>
                    <a:p>
                      <a:r>
                        <a:rPr lang="ru-RU" dirty="0" smtClean="0"/>
                        <a:t>21 сентября (среда) – русский язык;</a:t>
                      </a:r>
                    </a:p>
                    <a:p>
                      <a:r>
                        <a:rPr lang="ru-RU" dirty="0" smtClean="0"/>
                        <a:t>22 сентября (четверг) – по всем учебным предметам (кроме русского языка и математики);</a:t>
                      </a:r>
                    </a:p>
                    <a:p>
                      <a:r>
                        <a:rPr lang="ru-RU" dirty="0" smtClean="0"/>
                        <a:t>23 сентября (пятница) – по всем учебным предметам (кроме русского языка и математики);</a:t>
                      </a:r>
                    </a:p>
                    <a:p>
                      <a:r>
                        <a:rPr lang="ru-RU" dirty="0" smtClean="0"/>
                        <a:t>24 сентября (суббота) – по всем учебным предметам;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4505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/>
              <a:t>Выпускники 9-го класса, не сдавшие ОГЭ в 2022 году, по решению родителей либо остаются в школе на второй год, либо вместо аттестата получают справку об обучении установленного образца. </a:t>
            </a:r>
            <a:endParaRPr lang="ru-RU" sz="2800" dirty="0" smtClean="0"/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➢ </a:t>
            </a:r>
            <a:r>
              <a:rPr lang="ru-RU" sz="2800" dirty="0"/>
              <a:t>Во втором случае можно сдать ОГЭ повторно через год. </a:t>
            </a:r>
            <a:endParaRPr lang="ru-RU" sz="2800" dirty="0" smtClean="0"/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➢ </a:t>
            </a:r>
            <a:r>
              <a:rPr lang="ru-RU" sz="2800" dirty="0"/>
              <a:t>Такие же правила действуют и для девятиклассников, имеющих неудовлетворительные годовые оценки и не допущенных к ОГЭ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1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16"/>
          <p:cNvSpPr>
            <a:spLocks noGrp="1" noChangeArrowheads="1"/>
          </p:cNvSpPr>
          <p:nvPr>
            <p:ph idx="1"/>
          </p:nvPr>
        </p:nvSpPr>
        <p:spPr bwMode="auto">
          <a:xfrm>
            <a:off x="685800" y="1295400"/>
            <a:ext cx="7543801" cy="4023360"/>
          </a:xfrm>
          <a:prstGeom prst="rect">
            <a:avLst/>
          </a:pr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Cambria" pitchFamily="18" charset="0"/>
              </a:rPr>
              <a:t>Аттестат </a:t>
            </a:r>
            <a:r>
              <a:rPr lang="ru-RU" altLang="ru-RU" sz="3200" b="1" dirty="0" smtClean="0">
                <a:solidFill>
                  <a:srgbClr val="C00000"/>
                </a:solidFill>
                <a:latin typeface="Cambria" pitchFamily="18" charset="0"/>
              </a:rPr>
              <a:t>= допуск к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Cambria" pitchFamily="18" charset="0"/>
              </a:rPr>
              <a:t>ГИА+успешная</a:t>
            </a:r>
            <a:r>
              <a:rPr lang="ru-RU" altLang="ru-RU" sz="3200" b="1" dirty="0" smtClean="0">
                <a:solidFill>
                  <a:srgbClr val="C00000"/>
                </a:solidFill>
                <a:latin typeface="Cambria" pitchFamily="18" charset="0"/>
              </a:rPr>
              <a:t> сдача 4 предметов</a:t>
            </a:r>
            <a:endParaRPr lang="ru-RU" alt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927"/>
            <a:ext cx="832485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 ОГЭ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083" t="5556" r="20417" b="77407"/>
          <a:stretch/>
        </p:blipFill>
        <p:spPr>
          <a:xfrm>
            <a:off x="2209800" y="152401"/>
            <a:ext cx="5631180" cy="9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30033"/>
                </a:solidFill>
                <a:latin typeface="Times New Roman" panose="02020603050405020304" pitchFamily="18" charset="0"/>
              </a:rPr>
              <a:t>Итоговые </a:t>
            </a:r>
            <a:r>
              <a:rPr lang="ru-RU" b="1" dirty="0" smtClean="0">
                <a:solidFill>
                  <a:srgbClr val="330033"/>
                </a:solidFill>
                <a:latin typeface="Times New Roman" panose="02020603050405020304" pitchFamily="18" charset="0"/>
              </a:rPr>
              <a:t>отметки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44" y="1985757"/>
            <a:ext cx="8655231" cy="402336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330033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330033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Итоговые отметки за 9 класс по русскому языку,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математике и двум учебным предметам,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сдаваемым по выбору обучающегося,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определяются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как среднее арифметическое</a:t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годовой и экзаменационной отметок </a:t>
            </a: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выпускника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и выставляются в аттестат целыми числами в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соответствии с правилами математического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округления.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Итоговые отметки по другим учебным</a:t>
            </a:r>
            <a:b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предметам выставляются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на основе годовой</a:t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0714"/>
                </a:solidFill>
                <a:latin typeface="Cambria" panose="02040503050406030204" pitchFamily="18" charset="0"/>
              </a:rPr>
              <a:t>отметки выпускника за 9 класс.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4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АТТЕСТАТ С ОТЛИЧИЕМ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845734"/>
            <a:ext cx="8534400" cy="461405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  <a:t>Выдается выпускникам 9 класса:</a:t>
            </a:r>
            <a:b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</a:br>
            <a: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  <a:t>успешно прошедшим ГИА (набравшим </a:t>
            </a:r>
            <a:r>
              <a:rPr lang="ru-RU" sz="28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по сдаваемым </a:t>
            </a:r>
            <a: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  <a:t>учебным </a:t>
            </a:r>
            <a:r>
              <a:rPr lang="ru-RU" sz="28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предметам  количество баллов, соответствующих результату «хорошо» и «отлично»); и </a:t>
            </a:r>
            <a: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  <a:t>имеющим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итоговые отметки "отлично"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 всем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учебным предметам учебного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плана</a:t>
            </a:r>
            <a:r>
              <a:rPr lang="ru-RU" sz="28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, </a:t>
            </a:r>
            <a:r>
              <a:rPr lang="ru-RU" sz="2800" b="1" dirty="0" err="1" smtClean="0">
                <a:solidFill>
                  <a:srgbClr val="000714"/>
                </a:solidFill>
                <a:latin typeface="Cambria" panose="02040503050406030204" pitchFamily="18" charset="0"/>
              </a:rPr>
              <a:t>изучавшимся</a:t>
            </a:r>
            <a:r>
              <a:rPr lang="ru-RU" sz="28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  <a:t>на </a:t>
            </a:r>
            <a:r>
              <a:rPr lang="ru-RU" sz="2800" b="1" dirty="0" smtClean="0">
                <a:solidFill>
                  <a:srgbClr val="000714"/>
                </a:solidFill>
                <a:latin typeface="Cambria" panose="02040503050406030204" pitchFamily="18" charset="0"/>
              </a:rPr>
              <a:t>уровне основного общего образования</a:t>
            </a:r>
            <a:r>
              <a:rPr lang="ru-RU" sz="2800" b="1" dirty="0">
                <a:solidFill>
                  <a:srgbClr val="000714"/>
                </a:solidFill>
                <a:latin typeface="Cambria" panose="02040503050406030204" pitchFamily="18" charset="0"/>
              </a:rPr>
              <a:t>.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6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1752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Проведение ГИА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МАОУ- СОШ №10 с углубленным изучением отдельных предметов,   г.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катеринбург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ул.Вайнера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54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3" y="1669424"/>
            <a:ext cx="314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ППЭ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54199"/>
            <a:ext cx="807249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0" dirty="0" smtClean="0">
                <a:solidFill>
                  <a:schemeClr val="tx1"/>
                </a:solidFill>
                <a:cs typeface="Times New Roman" pitchFamily="18" charset="0"/>
              </a:rPr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0" dirty="0">
                <a:solidFill>
                  <a:schemeClr val="tx1"/>
                </a:solidFill>
              </a:rPr>
              <a:t>Рассадка учащихся по аудиториям осуществляется автоматически компьютером и приходит из регионального центра</a:t>
            </a:r>
          </a:p>
          <a:p>
            <a:pPr indent="457200" algn="just"/>
            <a:r>
              <a:rPr lang="ru-RU" sz="2400" b="0" dirty="0">
                <a:solidFill>
                  <a:schemeClr val="tx1"/>
                </a:solidFill>
              </a:rPr>
              <a:t>Экзаменационные материалы тиражируются непосредственно в аудитории с 10:00 после получения ЭМ на электронных носителях в зашифрованном виде от РЦОИ по защищенному каналу и расшифровки в присутствии члена ГЭК, общественных наблюдателей, участников ГИА.</a:t>
            </a:r>
          </a:p>
          <a:p>
            <a:pPr indent="4572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44000" cy="6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1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271463"/>
            <a:ext cx="9001125" cy="13716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9001125" cy="5072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ручка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обучения (при наличии);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выделенном в аудитории месте.</a:t>
            </a: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80" y="1828801"/>
            <a:ext cx="31793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248401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Экзамен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начала экзамена организаторы проводят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печати выдают обучающимся экзаменационные 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указанию организаторов обучающиеся заполняют регистрационные поля экзаменационной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завершении заполнения регистрационных полей экзаменационной работы всеми обучающимися организаторы объявляют начало экзамена и время его окончания, фиксируют их на доске, после чего обучающиеся приступают к выполнению экзаменационной работы.</a:t>
            </a:r>
          </a:p>
          <a:p>
            <a:endParaRPr lang="ru-RU" dirty="0" smtClean="0"/>
          </a:p>
        </p:txBody>
      </p:sp>
      <p:pic>
        <p:nvPicPr>
          <p:cNvPr id="4" name="Picture 2" descr="http://filling-form.ru/pars_docs/refs/73/72217/72217_html_24cbde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08"/>
          <a:stretch/>
        </p:blipFill>
        <p:spPr bwMode="auto">
          <a:xfrm>
            <a:off x="831779" y="3069771"/>
            <a:ext cx="275520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AppData\Local\Temp\Rar$DI03.025\blank_№2.tif"/>
          <p:cNvPicPr>
            <a:picLocks noChangeAspect="1" noChangeArrowheads="1"/>
          </p:cNvPicPr>
          <p:nvPr/>
        </p:nvPicPr>
        <p:blipFill rotWithShape="1">
          <a:blip r:embed="rId3"/>
          <a:srcRect b="80000"/>
          <a:stretch/>
        </p:blipFill>
        <p:spPr bwMode="auto">
          <a:xfrm>
            <a:off x="3826468" y="2979964"/>
            <a:ext cx="484944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08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ГИА, удаляются с экзамена.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3"/>
          <a:stretch>
            <a:fillRect/>
          </a:stretch>
        </p:blipFill>
        <p:spPr bwMode="auto">
          <a:xfrm>
            <a:off x="2195513" y="3271838"/>
            <a:ext cx="46085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завершение экзамена по объективным причинам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6738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 состоянию здоровья или другим объективным причинам обучающийся не завершает выполнение экзаменационной работы, то он досрочно покидает аудиторию. 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Организаторы приглашают руководителя ППЭ, медицинского работника и уполномоченных представителей ГЭК, которые составляют акт о досрочном завершении экзамена по объективным причинам.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Акт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50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в бланки.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истечении времени экзамена организаторы объявляют окончание экзамена и собирают экзаменационные материалы у обучающихся.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Собранные экзаменационные материалы организаторы упаковывают в отдельные пакеты.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Неиспользованные экзаменационные материалы и использованные КИМ для проведения ОГЭ и тексты, темы, задания, билеты для проведения ГВЭ, а также использованные черновики направляются в РЦОИ для обеспечения их хранения.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"/>
            <a:ext cx="9144000" cy="64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85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14937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предметными  комиссиями.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 на черновиках не обрабатываются и не проверяются.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работы проверяются двумя экспертами. В случае существенного расхождения в баллах, выставленных двумя экспертами, назначается третья проверка. Третий эксперт назначается председателем предметной комиссии из числа экспертов, ранее не проверявших экзаменационную работу.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 более десяти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рабочих дней.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результаты в первичных баллах РЦОИ переводит в пятибалльную систему оценивания.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6442" t="7292" r="8638" b="6250"/>
          <a:stretch>
            <a:fillRect/>
          </a:stretch>
        </p:blipFill>
        <p:spPr bwMode="auto">
          <a:xfrm>
            <a:off x="224927" y="990600"/>
            <a:ext cx="86904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 l="13104" t="3125" r="13690" b="5208"/>
          <a:stretch>
            <a:fillRect/>
          </a:stretch>
        </p:blipFill>
        <p:spPr bwMode="auto">
          <a:xfrm>
            <a:off x="304800" y="304800"/>
            <a:ext cx="8610600" cy="60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07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ВАЖНОЕ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Выгрузка учащихся 9 классов с указанием выбранных экзаменов на ОГЭ-2022 из региональной базы данных НА ПОДПИСЬ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Заявления на экзамен НА ПОДПИСЬ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1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0357" y="10668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926626" cy="47529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2800" dirty="0" smtClean="0"/>
              <a:t>обучающиеся:</a:t>
            </a:r>
          </a:p>
          <a:p>
            <a:pPr marL="0" indent="450000" algn="just">
              <a:spcBef>
                <a:spcPts val="0"/>
              </a:spcBef>
              <a:buFont typeface="Wingdings" pitchFamily="2" charset="2"/>
              <a:buNone/>
            </a:pPr>
            <a:endParaRPr lang="ru-RU" sz="2800" dirty="0"/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/>
              <a:t>не </a:t>
            </a:r>
            <a:r>
              <a:rPr lang="ru-RU" sz="2800" b="1" dirty="0"/>
              <a:t>имеющие академической </a:t>
            </a:r>
            <a:r>
              <a:rPr lang="ru-RU" sz="2800" b="1" dirty="0" smtClean="0"/>
              <a:t>задолженности</a:t>
            </a:r>
            <a:r>
              <a:rPr lang="ru-RU" sz="2800" dirty="0" smtClean="0"/>
              <a:t> на промежуточных аттестациях,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олучившие </a:t>
            </a:r>
            <a:r>
              <a:rPr lang="ru-RU" sz="2800" b="1" dirty="0" smtClean="0"/>
              <a:t>«зачет» за итоговое </a:t>
            </a:r>
            <a:r>
              <a:rPr lang="ru-RU" sz="2800" b="1" dirty="0"/>
              <a:t>собеседование </a:t>
            </a:r>
            <a:r>
              <a:rPr lang="ru-RU" sz="2800" dirty="0"/>
              <a:t>по русскому </a:t>
            </a:r>
            <a:r>
              <a:rPr lang="ru-RU" sz="2800" dirty="0" smtClean="0"/>
              <a:t>языку,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о</a:t>
            </a:r>
            <a:r>
              <a:rPr lang="ru-RU" sz="2800" b="1" dirty="0" smtClean="0"/>
              <a:t>ценка за итоговый индивидуальный проект не ниже удовлетворительной</a:t>
            </a:r>
            <a:r>
              <a:rPr lang="ru-RU" sz="2800" dirty="0" smtClean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(предзащита  - последняя неделя перед весенними каникулами, защита – первая неделя после каникул).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algn="just">
              <a:buFont typeface="Wingdings" pitchFamily="2" charset="2"/>
              <a:buNone/>
            </a:pP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914"/>
            <a:ext cx="8229600" cy="1143000"/>
          </a:xfrm>
        </p:spPr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37641"/>
            <a:ext cx="8991600" cy="4525963"/>
          </a:xfrm>
        </p:spPr>
        <p:txBody>
          <a:bodyPr/>
          <a:lstStyle/>
          <a:p>
            <a:r>
              <a:rPr lang="ru-RU" sz="2800" dirty="0" smtClean="0"/>
              <a:t>Основная дата </a:t>
            </a:r>
            <a:r>
              <a:rPr lang="ru-RU" sz="2800" dirty="0" smtClean="0"/>
              <a:t>– вторая среда февраля (</a:t>
            </a:r>
            <a:r>
              <a:rPr lang="ru-RU" sz="2800" b="1" dirty="0" smtClean="0"/>
              <a:t>9 февраля</a:t>
            </a:r>
            <a:r>
              <a:rPr lang="ru-RU" sz="2800" dirty="0" smtClean="0"/>
              <a:t>)</a:t>
            </a:r>
          </a:p>
          <a:p>
            <a:r>
              <a:rPr lang="ru-RU" sz="2800" b="1" dirty="0" smtClean="0"/>
              <a:t>Резерв</a:t>
            </a:r>
            <a:r>
              <a:rPr lang="ru-RU" sz="2800" dirty="0" smtClean="0"/>
              <a:t> – вторая среда марта и первый понедельник мая (</a:t>
            </a:r>
            <a:r>
              <a:rPr lang="ru-RU" sz="2800" b="1" dirty="0" smtClean="0"/>
              <a:t>9 марта </a:t>
            </a:r>
            <a:r>
              <a:rPr lang="ru-RU" sz="2800" b="1" dirty="0"/>
              <a:t>и </a:t>
            </a:r>
            <a:r>
              <a:rPr lang="ru-RU" sz="2800" b="1" dirty="0" smtClean="0"/>
              <a:t>16 мая</a:t>
            </a:r>
            <a:r>
              <a:rPr lang="ru-RU" sz="2800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62000" y="3349624"/>
            <a:ext cx="8229600" cy="2925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0" kern="0" dirty="0" smtClean="0"/>
              <a:t>Учащиеся будут выполнять 4 задания: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0" kern="0" dirty="0" smtClean="0"/>
              <a:t>Выразительное чтение текста.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0" kern="0" dirty="0" smtClean="0"/>
              <a:t>Пересказ текста с включением цитаты из задания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0" kern="0" dirty="0" smtClean="0"/>
              <a:t>Монолог на одну из предложенных тем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0" kern="0" dirty="0" smtClean="0"/>
              <a:t>Диалог с учителем по этой же теме.</a:t>
            </a:r>
          </a:p>
          <a:p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380311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755650" y="692150"/>
            <a:ext cx="7704137" cy="4681538"/>
            <a:chOff x="5075294" y="1196752"/>
            <a:chExt cx="3655250" cy="402761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2021/2022</a:t>
              </a:r>
              <a:endParaRPr lang="ru-RU" sz="3200" b="1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по 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выбору</a:t>
              </a:r>
              <a:endParaRPr lang="ru-RU" sz="3600" b="1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информатика и ИКТ, иностранные </a:t>
              </a:r>
              <a:r>
                <a:rPr lang="ru-RU" sz="2400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языки, </a:t>
              </a: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обществознание, </a:t>
              </a:r>
              <a:r>
                <a:rPr lang="ru-RU" sz="2400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литература, </a:t>
              </a:r>
              <a:r>
                <a:rPr lang="ru-RU" sz="2400" i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*родной язык, родная литература</a:t>
              </a:r>
              <a:r>
                <a:rPr lang="ru-RU" sz="2400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)</a:t>
              </a:r>
              <a:endParaRPr lang="ru-RU" sz="2400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33581"/>
            <a:ext cx="8229600" cy="792162"/>
          </a:xfrm>
        </p:spPr>
        <p:txBody>
          <a:bodyPr/>
          <a:lstStyle/>
          <a:p>
            <a:pPr algn="ctr"/>
            <a:r>
              <a:rPr lang="ru-RU" dirty="0" smtClean="0"/>
              <a:t>ЗАЯВЛЕНИЕ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4525963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Выбранные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обучающимся учебные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указываются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заявлении,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он подал в образовательную организацию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марта 18:00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000" t="18148" r="35416" b="12222"/>
          <a:stretch/>
        </p:blipFill>
        <p:spPr>
          <a:xfrm>
            <a:off x="2788558" y="1917721"/>
            <a:ext cx="3637222" cy="48154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5559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Досрочный период (конец </a:t>
            </a:r>
            <a:r>
              <a:rPr lang="ru-RU" sz="2800" dirty="0"/>
              <a:t>апреля – </a:t>
            </a:r>
            <a:r>
              <a:rPr lang="ru-RU" sz="2800" dirty="0" smtClean="0"/>
              <a:t>середина мая).</a:t>
            </a:r>
          </a:p>
          <a:p>
            <a:r>
              <a:rPr lang="ru-RU" sz="2800" dirty="0" smtClean="0"/>
              <a:t>Основной </a:t>
            </a:r>
            <a:r>
              <a:rPr lang="ru-RU" sz="2800" dirty="0" smtClean="0"/>
              <a:t>период (конец </a:t>
            </a:r>
            <a:r>
              <a:rPr lang="ru-RU" sz="2800" dirty="0"/>
              <a:t>мая – </a:t>
            </a:r>
            <a:r>
              <a:rPr lang="ru-RU" sz="2800" dirty="0" smtClean="0"/>
              <a:t>конец июня</a:t>
            </a:r>
            <a:r>
              <a:rPr lang="ru-RU" sz="2800" dirty="0"/>
              <a:t>). </a:t>
            </a:r>
            <a:endParaRPr lang="ru-RU" sz="2800" dirty="0" smtClean="0"/>
          </a:p>
          <a:p>
            <a:r>
              <a:rPr lang="ru-RU" sz="2800" dirty="0" smtClean="0"/>
              <a:t>Дополнительный период (сентябрь 2022 </a:t>
            </a:r>
            <a:r>
              <a:rPr lang="ru-RU" sz="2800" dirty="0"/>
              <a:t>года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/>
              <a:t>Досрочный период ОГЭ 2022</a:t>
            </a:r>
          </a:p>
          <a:p>
            <a:r>
              <a:rPr lang="ru-RU" sz="2800" dirty="0"/>
              <a:t>21 апреля (четверг) – математика;</a:t>
            </a:r>
          </a:p>
          <a:p>
            <a:r>
              <a:rPr lang="ru-RU" sz="2800" dirty="0"/>
              <a:t>25 апреля (понедельник) – русский язык;</a:t>
            </a:r>
          </a:p>
          <a:p>
            <a:r>
              <a:rPr lang="ru-RU" sz="2800" dirty="0"/>
              <a:t>28 апреля (четверг) – информатика, обществознание, химия, литература;</a:t>
            </a:r>
          </a:p>
          <a:p>
            <a:r>
              <a:rPr lang="ru-RU" sz="2800" dirty="0"/>
              <a:t>4 мая (среда) – история, биология, физика, география, иностранные языки;</a:t>
            </a:r>
          </a:p>
          <a:p>
            <a:pPr marL="0" indent="0">
              <a:buNone/>
            </a:pPr>
            <a:r>
              <a:rPr lang="ru-RU" sz="2800" b="1" dirty="0"/>
              <a:t>Резервные дни</a:t>
            </a:r>
            <a:endParaRPr lang="ru-RU" sz="2800" dirty="0"/>
          </a:p>
          <a:p>
            <a:r>
              <a:rPr lang="ru-RU" sz="2800" dirty="0"/>
              <a:t>11 мая (среда) – математика;</a:t>
            </a:r>
          </a:p>
          <a:p>
            <a:r>
              <a:rPr lang="ru-RU" sz="2800" dirty="0"/>
              <a:t>12 мая (четверг) – история, биология, физика, география, иностранные языки;</a:t>
            </a:r>
          </a:p>
          <a:p>
            <a:r>
              <a:rPr lang="ru-RU" sz="2800" dirty="0"/>
              <a:t>13 мая (пятница) – информатика, обществознание, химия, литература;</a:t>
            </a:r>
          </a:p>
          <a:p>
            <a:r>
              <a:rPr lang="ru-RU" sz="2800" dirty="0"/>
              <a:t>16 мая (понедельник) – русский язык;</a:t>
            </a:r>
          </a:p>
          <a:p>
            <a:r>
              <a:rPr lang="ru-RU" sz="2800" dirty="0"/>
              <a:t>17 мая (вторник) – по всем учебным предметам;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2768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2894</TotalTime>
  <Words>1243</Words>
  <Application>Microsoft Office PowerPoint</Application>
  <PresentationFormat>Экран (4:3)</PresentationFormat>
  <Paragraphs>165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Cambria</vt:lpstr>
      <vt:lpstr>Times New Roman</vt:lpstr>
      <vt:lpstr>Wingdings</vt:lpstr>
      <vt:lpstr>Ретро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2021-2022 учебном году     Родительское собрание 24.02.2022</vt:lpstr>
      <vt:lpstr>Презентация PowerPoint</vt:lpstr>
      <vt:lpstr>Презентация PowerPoint</vt:lpstr>
      <vt:lpstr>Допуск к ГИА</vt:lpstr>
      <vt:lpstr>Итоговое собеседование</vt:lpstr>
      <vt:lpstr>Порядок проведения ГИА-9</vt:lpstr>
      <vt:lpstr>ЗАЯВЛЕНИЕ</vt:lpstr>
      <vt:lpstr>Сроки ОГЭ</vt:lpstr>
      <vt:lpstr>Презентация PowerPoint</vt:lpstr>
      <vt:lpstr>Основной период</vt:lpstr>
      <vt:lpstr>Презентация PowerPoint</vt:lpstr>
      <vt:lpstr>Резервные сроки</vt:lpstr>
      <vt:lpstr>Презентация PowerPoint</vt:lpstr>
      <vt:lpstr>НЕУДОВЛЕТВОРИТЕЛЬНЫЙ РЕЗУЛЬТАТ ГИА</vt:lpstr>
      <vt:lpstr>Презентация PowerPoint</vt:lpstr>
      <vt:lpstr>Презентация PowerPoint</vt:lpstr>
      <vt:lpstr>Презентация PowerPoint</vt:lpstr>
      <vt:lpstr>Минимальные баллы ОГЭ</vt:lpstr>
      <vt:lpstr>Итоговые отметки </vt:lpstr>
      <vt:lpstr>АТТЕСТАТ С ОТЛИЧИЕМ</vt:lpstr>
      <vt:lpstr>     Проведение ГИА ППЭ: МАОУ- СОШ №10 с углубленным изучением отдельных предметов,   г. Екатеринбург ул.Вайнера, 54</vt:lpstr>
      <vt:lpstr>Презентация PowerPoint</vt:lpstr>
      <vt:lpstr>Во время экзамена на рабочем столе обучающегося, помимо экзаменационных материалов, находятся:</vt:lpstr>
      <vt:lpstr>Презентация PowerPoint</vt:lpstr>
      <vt:lpstr>Проведение ГИА</vt:lpstr>
      <vt:lpstr>Презентация PowerPoint</vt:lpstr>
      <vt:lpstr>Удаление с экзамена</vt:lpstr>
      <vt:lpstr>Не завершение экзамена по объективным причинам</vt:lpstr>
      <vt:lpstr>Завершение экзамена</vt:lpstr>
      <vt:lpstr>Проверка экзаменационных работ </vt:lpstr>
      <vt:lpstr>Информационное сопровождение</vt:lpstr>
      <vt:lpstr>Презентация PowerPoint</vt:lpstr>
      <vt:lpstr>Презентация PowerPoint</vt:lpstr>
      <vt:lpstr>ВАЖНОЕ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Учитель</cp:lastModifiedBy>
  <cp:revision>536</cp:revision>
  <cp:lastPrinted>2022-02-24T12:36:31Z</cp:lastPrinted>
  <dcterms:created xsi:type="dcterms:W3CDTF">1601-01-01T00:00:00Z</dcterms:created>
  <dcterms:modified xsi:type="dcterms:W3CDTF">2022-02-24T13:20:49Z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