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5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8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0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5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3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4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0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9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7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2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2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0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9C1EF76-CE0E-4D3F-8533-8B9D9496B54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4D89F86-3F1A-41EF-AED8-D15C77D7D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ge.midural.ru/" TargetMode="External"/><Relationship Id="rId2" Type="http://schemas.openxmlformats.org/officeDocument/2006/relationships/hyperlink" Target="https://checkege.rustes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по ГИА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27.01.2022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5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213811"/>
            <a:ext cx="9063789" cy="464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3) 17 мая 2022 года - тренировочное мероприятие по использованию</a:t>
            </a:r>
          </a:p>
          <a:p>
            <a:pPr marL="0" indent="0">
              <a:buNone/>
            </a:pPr>
            <a:r>
              <a:rPr lang="ru-RU" dirty="0"/>
              <a:t>технологии передачи экзаменационных материалов по информационно-</a:t>
            </a:r>
          </a:p>
          <a:p>
            <a:pPr marL="0" indent="0">
              <a:buNone/>
            </a:pPr>
            <a:r>
              <a:rPr lang="ru-RU" dirty="0"/>
              <a:t>телекоммуникационной сети «Интернет», технологии сканирования</a:t>
            </a:r>
          </a:p>
          <a:p>
            <a:pPr marL="0" indent="0">
              <a:buNone/>
            </a:pPr>
            <a:r>
              <a:rPr lang="ru-RU" dirty="0"/>
              <a:t>экзаменационных материалов в аудиториях (штабах) пунктов проведения</a:t>
            </a:r>
          </a:p>
          <a:p>
            <a:pPr marL="0" indent="0">
              <a:buNone/>
            </a:pPr>
            <a:r>
              <a:rPr lang="ru-RU" dirty="0"/>
              <a:t>экзаменов, тестирование системы видеонаблюдения в пунктах проведения</a:t>
            </a:r>
          </a:p>
          <a:p>
            <a:pPr marL="0" indent="0">
              <a:buNone/>
            </a:pPr>
            <a:r>
              <a:rPr lang="ru-RU" dirty="0"/>
              <a:t>экзаменов (обществознание, английский язык (устная часть) с участием</a:t>
            </a:r>
          </a:p>
          <a:p>
            <a:pPr marL="0" indent="0">
              <a:buNone/>
            </a:pPr>
            <a:r>
              <a:rPr lang="ru-RU" dirty="0"/>
              <a:t>обучающихся 11 классов).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Тренировочное тестирование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7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60" y="141402"/>
            <a:ext cx="4138146" cy="7352907"/>
          </a:xfrm>
        </p:spPr>
      </p:pic>
    </p:spTree>
    <p:extLst>
      <p:ext uri="{BB962C8B-B14F-4D97-AF65-F5344CB8AC3E}">
        <p14:creationId xmlns:p14="http://schemas.microsoft.com/office/powerpoint/2010/main" val="375284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сайты: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Результаты ЕГЭ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https://checkege.rustest.ru/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Информационная поддержка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http://ege.midural.ru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Нормативные документы, банк заданий </a:t>
            </a:r>
            <a:r>
              <a:rPr lang="en-US" dirty="0" smtClean="0"/>
              <a:t>https</a:t>
            </a:r>
            <a:r>
              <a:rPr lang="en-US" dirty="0"/>
              <a:t>://fipi.ru/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Допуск к ГИА и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/>
              <a:t>До ГИА допускаются: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обучающиеся</a:t>
            </a:r>
            <a:r>
              <a:rPr lang="ru-RU" dirty="0"/>
              <a:t>, </a:t>
            </a:r>
            <a:r>
              <a:rPr lang="ru-RU" b="1" dirty="0"/>
              <a:t>не имеющие академической задолженности</a:t>
            </a:r>
            <a:r>
              <a:rPr lang="ru-RU" dirty="0"/>
              <a:t>, в полном объеме </a:t>
            </a:r>
            <a:r>
              <a:rPr lang="ru-RU" b="1" dirty="0"/>
              <a:t>выполнившие учебный план или индивидуальный учебный план</a:t>
            </a:r>
            <a:r>
              <a:rPr lang="ru-RU" dirty="0"/>
              <a:t>, а также имеющие результат </a:t>
            </a:r>
            <a:r>
              <a:rPr lang="ru-RU" b="1" dirty="0"/>
              <a:t>«зачет» за итоговое сочинение (изложение</a:t>
            </a:r>
            <a:r>
              <a:rPr lang="ru-RU" b="1" dirty="0" smtClean="0"/>
              <a:t>)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/>
              <a:t>Заявление на экзамены: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Заявления на выбранный перечень экзаменов необходимо предоставить </a:t>
            </a:r>
            <a:r>
              <a:rPr lang="ru-RU" b="1" dirty="0" smtClean="0"/>
              <a:t>до 1 февраля 19:00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7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проведения ЕГЭ: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84" y="2184399"/>
            <a:ext cx="8815137" cy="4465053"/>
          </a:xfrm>
        </p:spPr>
        <p:txBody>
          <a:bodyPr>
            <a:normAutofit/>
          </a:bodyPr>
          <a:lstStyle/>
          <a:p>
            <a:r>
              <a:rPr lang="ru-RU" sz="2400" dirty="0"/>
              <a:t>26 мая (четверг) - география, литература, химия;</a:t>
            </a:r>
          </a:p>
          <a:p>
            <a:r>
              <a:rPr lang="ru-RU" sz="2400" dirty="0" smtClean="0"/>
              <a:t>30 мая </a:t>
            </a:r>
            <a:r>
              <a:rPr lang="ru-RU" sz="2400" dirty="0"/>
              <a:t>(понедельник) - русский язык;</a:t>
            </a:r>
          </a:p>
          <a:p>
            <a:r>
              <a:rPr lang="ru-RU" sz="2400" dirty="0" smtClean="0"/>
              <a:t>31 мая </a:t>
            </a:r>
            <a:r>
              <a:rPr lang="ru-RU" sz="2400" dirty="0"/>
              <a:t>(вторник) - русский язык;</a:t>
            </a:r>
          </a:p>
          <a:p>
            <a:r>
              <a:rPr lang="ru-RU" sz="2400" dirty="0" smtClean="0"/>
              <a:t>2 июня </a:t>
            </a:r>
            <a:r>
              <a:rPr lang="ru-RU" sz="2400" dirty="0"/>
              <a:t>(четверг) - ЕГЭ по математике профильного уровня;</a:t>
            </a:r>
          </a:p>
          <a:p>
            <a:r>
              <a:rPr lang="ru-RU" sz="2400" dirty="0" smtClean="0"/>
              <a:t>3 июня </a:t>
            </a:r>
            <a:r>
              <a:rPr lang="ru-RU" sz="2400" dirty="0"/>
              <a:t>(пятница) - ЕГЭ по математике базового уровня;</a:t>
            </a:r>
          </a:p>
          <a:p>
            <a:r>
              <a:rPr lang="ru-RU" sz="2400" dirty="0" smtClean="0"/>
              <a:t>6 июня </a:t>
            </a:r>
            <a:r>
              <a:rPr lang="ru-RU" sz="2400" dirty="0"/>
              <a:t>(понедельник) - история, физика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1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3494"/>
            <a:ext cx="9063789" cy="4764505"/>
          </a:xfrm>
        </p:spPr>
        <p:txBody>
          <a:bodyPr>
            <a:normAutofit/>
          </a:bodyPr>
          <a:lstStyle/>
          <a:p>
            <a:r>
              <a:rPr lang="ru-RU" dirty="0"/>
              <a:t>9 июня (четверг) - обществознание;</a:t>
            </a:r>
          </a:p>
          <a:p>
            <a:r>
              <a:rPr lang="ru-RU" dirty="0"/>
              <a:t>14 июня (вторник) - иностранные языки (английский, французский, немецкий, испанский, китайский) (за исключением раздела «Говорение»), биология;</a:t>
            </a:r>
          </a:p>
          <a:p>
            <a:r>
              <a:rPr lang="ru-RU" dirty="0"/>
              <a:t>16 июня (четверг) - иностранные языки (английский, французский, немецкий, испанский, китайский) (раздел «Говорение»);</a:t>
            </a:r>
          </a:p>
          <a:p>
            <a:r>
              <a:rPr lang="ru-RU" dirty="0"/>
              <a:t>17 июня (пятница) - иностранные языки (английский, французский, немецкий, испанский, китайский) (раздел «Говорение»);</a:t>
            </a:r>
          </a:p>
          <a:p>
            <a:r>
              <a:rPr lang="ru-RU" dirty="0"/>
              <a:t>20 июня (понедельник) - информатика и информационно-коммуникационные технологии (ИКТ);</a:t>
            </a:r>
          </a:p>
          <a:p>
            <a:r>
              <a:rPr lang="ru-RU" dirty="0"/>
              <a:t>21 июня (вторник) - информатика и информационно-коммуникационные технологии (ИКТ);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проведения ЕГЭ: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Продолжительность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3495"/>
            <a:ext cx="9144000" cy="4764505"/>
          </a:xfrm>
        </p:spPr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математике профильного уровня, физике, литературе, информатике и информационно-коммуникационным технологиям (ИКТ), биологии составляет 3 часа 55 минут (235 минут);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русскому языку, химии, обществознанию - 3 часа 30 минут (210 минут);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иностранным языкам (английский, французский, немецкий, испанский) (за исключением раздела «Говорение») - 3 часа 10 минут (190 минут);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математике базового уровня, истории, географии, китайскому языку (за исключением раздела «Говорение») - 3 часа (180 минут);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иностранным языкам (английский, французский, немецкий, испанский) (раздел «Говорение») - 17 минут; по китайскому языку (раздел «Говорение») -14 минут</a:t>
            </a:r>
          </a:p>
        </p:txBody>
      </p:sp>
    </p:spTree>
    <p:extLst>
      <p:ext uri="{BB962C8B-B14F-4D97-AF65-F5344CB8AC3E}">
        <p14:creationId xmlns:p14="http://schemas.microsoft.com/office/powerpoint/2010/main" val="35050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495" y="633664"/>
            <a:ext cx="8029073" cy="1003300"/>
          </a:xfrm>
        </p:spPr>
        <p:txBody>
          <a:bodyPr/>
          <a:lstStyle/>
          <a:p>
            <a:r>
              <a:rPr lang="ru-RU" sz="2000" dirty="0"/>
              <a:t>Допускается использование участником экзаменов следующих средств обучения и воспитания по соответствующим учебным предметам: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25579"/>
            <a:ext cx="9144000" cy="4732421"/>
          </a:xfrm>
        </p:spPr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математике - линейка, не содержащая справочной информации (далее - линейка), для построения чертежей и рисунков;</a:t>
            </a:r>
          </a:p>
          <a:p>
            <a:r>
              <a:rPr lang="ru-RU" dirty="0"/>
              <a:t>по физике - 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</a:t>
            </a:r>
            <a:r>
              <a:rPr lang="ru-RU" dirty="0" smtClean="0"/>
              <a:t>функций, а </a:t>
            </a:r>
            <a:r>
              <a:rPr lang="ru-RU" dirty="0"/>
              <a:t>также не осуществляющий функций средства связи, хранилища базы данных и не имеющий доступ к сетям передачи данных (в том числе к </a:t>
            </a:r>
            <a:r>
              <a:rPr lang="ru-RU" dirty="0" smtClean="0"/>
              <a:t>информационно телекоммуникационной </a:t>
            </a:r>
            <a:r>
              <a:rPr lang="ru-RU" dirty="0"/>
              <a:t>сети «Интернет») (далее - непрограммируемый калькулятор);</a:t>
            </a:r>
          </a:p>
          <a:p>
            <a:r>
              <a:rPr lang="ru-RU" dirty="0"/>
              <a:t>по химии - непрограммируемый калькулятор;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73705"/>
            <a:ext cx="9144000" cy="468429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географии - линейка для измерения расстояний по топографической карте; транспортир, не содержащий справочной информации, для определения азимутов по топографической карте; непрограммируемый калькулятор;</a:t>
            </a:r>
          </a:p>
          <a:p>
            <a:r>
              <a:rPr lang="ru-RU" dirty="0"/>
              <a:t>по иностранным языкам - технические средства, обеспечивающие воспроизведение аудиозаписей, содержащихся на электронных носителях, для выполнения заданий раздела «Аудирование» КИМ ЕГЭ; компьютерная </a:t>
            </a:r>
            <a:r>
              <a:rPr lang="ru-RU" dirty="0" smtClean="0"/>
              <a:t>техника, не </a:t>
            </a:r>
            <a:r>
              <a:rPr lang="ru-RU" dirty="0"/>
              <a:t>имеющая доступ к информационно-телекоммуникационной сети «Интернет»; </a:t>
            </a:r>
            <a:r>
              <a:rPr lang="ru-RU" dirty="0" err="1"/>
              <a:t>аудиогарнитура</a:t>
            </a:r>
            <a:r>
              <a:rPr lang="ru-RU" dirty="0"/>
              <a:t> для выполнения заданий раздела «Говорение» КИМ ЕГЭ;</a:t>
            </a:r>
          </a:p>
          <a:p>
            <a:r>
              <a:rPr lang="ru-RU" dirty="0"/>
              <a:t>по информатике и информационно-коммуникационным технологиям (ИКТ) - компьютерная техника, не имеющая доступ к информационно- телекоммуникационной сети «Интернет»;</a:t>
            </a:r>
          </a:p>
          <a:p>
            <a:r>
              <a:rPr lang="ru-RU" dirty="0"/>
              <a:t>по литературе - орфографический словарь, позволяющий устанавливать нормативное написание слов и определять значения лексической единицы.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1263" y="681790"/>
            <a:ext cx="7251031" cy="955174"/>
          </a:xfrm>
        </p:spPr>
        <p:txBody>
          <a:bodyPr/>
          <a:lstStyle/>
          <a:p>
            <a:r>
              <a:rPr lang="ru-RU" sz="2000" dirty="0"/>
              <a:t>Допускается использование участником экзаменов следующих средств обучения и воспитания по соответствующим учебным предметам: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6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получения аттестата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Необходимо сдать русский язык (36 </a:t>
            </a:r>
            <a:r>
              <a:rPr lang="ru-RU" sz="3200" dirty="0"/>
              <a:t>баллов</a:t>
            </a:r>
            <a:r>
              <a:rPr lang="ru-RU" sz="3200" dirty="0" smtClean="0"/>
              <a:t>) и математику базу («3» -7 баллов) либо профиль выше порогового значения (27</a:t>
            </a:r>
            <a:r>
              <a:rPr lang="ru-RU" sz="3200" dirty="0"/>
              <a:t> баллов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45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Тренировочное 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1936"/>
            <a:ext cx="9144000" cy="459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>
                <a:solidFill>
                  <a:srgbClr val="FF0000"/>
                </a:solidFill>
              </a:rPr>
              <a:t>марта 2022 года </a:t>
            </a:r>
            <a:r>
              <a:rPr lang="ru-RU" dirty="0"/>
              <a:t>- тренировочное мероприятие по использованию</a:t>
            </a:r>
          </a:p>
          <a:p>
            <a:pPr marL="0" indent="0">
              <a:buNone/>
            </a:pPr>
            <a:r>
              <a:rPr lang="ru-RU" dirty="0"/>
              <a:t>технологии передачи экзаменационных материалов по информационно-</a:t>
            </a:r>
          </a:p>
          <a:p>
            <a:pPr marL="0" indent="0">
              <a:buNone/>
            </a:pPr>
            <a:r>
              <a:rPr lang="ru-RU" dirty="0"/>
              <a:t>телекоммуникационной сети «Интернет», технологии сканирования</a:t>
            </a:r>
          </a:p>
          <a:p>
            <a:pPr marL="0" indent="0">
              <a:buNone/>
            </a:pPr>
            <a:r>
              <a:rPr lang="ru-RU" dirty="0"/>
              <a:t>экзаменационных материалов в аудиториях (штабах) пунктов проведения</a:t>
            </a:r>
          </a:p>
          <a:p>
            <a:pPr marL="0" indent="0">
              <a:buNone/>
            </a:pPr>
            <a:r>
              <a:rPr lang="ru-RU" dirty="0"/>
              <a:t>экзаменов, тестирование системы видеонаблюдения в пунктах проведения</a:t>
            </a:r>
          </a:p>
          <a:p>
            <a:pPr marL="0" indent="0">
              <a:buNone/>
            </a:pPr>
            <a:r>
              <a:rPr lang="ru-RU" dirty="0"/>
              <a:t>экзаменов (английский язык, информатика и информационно-коммуникационные</a:t>
            </a:r>
          </a:p>
          <a:p>
            <a:pPr marL="0" indent="0">
              <a:buNone/>
            </a:pPr>
            <a:r>
              <a:rPr lang="ru-RU" dirty="0"/>
              <a:t>технологии в компьютерной форме с участием обучающихся 11 классов);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>
                <a:solidFill>
                  <a:srgbClr val="FF0000"/>
                </a:solidFill>
              </a:rPr>
              <a:t>27 апреля 2022 года </a:t>
            </a:r>
            <a:r>
              <a:rPr lang="ru-RU" dirty="0"/>
              <a:t>- тренировочное мероприятие по технологии</a:t>
            </a:r>
          </a:p>
          <a:p>
            <a:pPr marL="0" indent="0">
              <a:buNone/>
            </a:pPr>
            <a:r>
              <a:rPr lang="ru-RU" dirty="0"/>
              <a:t>проведения единого государственного экзамена по информатике</a:t>
            </a:r>
          </a:p>
          <a:p>
            <a:pPr marL="0" indent="0">
              <a:buNone/>
            </a:pPr>
            <a:r>
              <a:rPr lang="ru-RU" dirty="0"/>
              <a:t>и информационно-коммуникационным технологиям в компьютерной форме</a:t>
            </a:r>
          </a:p>
          <a:p>
            <a:pPr marL="0" indent="0">
              <a:buNone/>
            </a:pPr>
            <a:r>
              <a:rPr lang="ru-RU" dirty="0"/>
              <a:t>(с участием обучающихся 11 классов);</a:t>
            </a:r>
          </a:p>
        </p:txBody>
      </p:sp>
    </p:spTree>
    <p:extLst>
      <p:ext uri="{BB962C8B-B14F-4D97-AF65-F5344CB8AC3E}">
        <p14:creationId xmlns:p14="http://schemas.microsoft.com/office/powerpoint/2010/main" val="3526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</TotalTime>
  <Words>841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 (конференц-зал)</vt:lpstr>
      <vt:lpstr>Родительское собрание по ГИА</vt:lpstr>
      <vt:lpstr>Допуск к ГИА и заявления</vt:lpstr>
      <vt:lpstr>Даты проведения ЕГЭ:</vt:lpstr>
      <vt:lpstr>Даты проведения ЕГЭ:</vt:lpstr>
      <vt:lpstr>Продолжительность ЕГЭ</vt:lpstr>
      <vt:lpstr>Допускается использование участником экзаменов следующих средств обучения и воспитания по соответствующим учебным предметам: </vt:lpstr>
      <vt:lpstr>Допускается использование участником экзаменов следующих средств обучения и воспитания по соответствующим учебным предметам: </vt:lpstr>
      <vt:lpstr>Для получения аттестата</vt:lpstr>
      <vt:lpstr>Тренировочное тестирование</vt:lpstr>
      <vt:lpstr>Тренировочное тестирование</vt:lpstr>
      <vt:lpstr>Презентация PowerPoint</vt:lpstr>
      <vt:lpstr>Полезные сайты: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ГИА</dc:title>
  <dc:creator>Учитель</dc:creator>
  <cp:lastModifiedBy>Учитель</cp:lastModifiedBy>
  <cp:revision>8</cp:revision>
  <dcterms:created xsi:type="dcterms:W3CDTF">2022-01-27T11:37:08Z</dcterms:created>
  <dcterms:modified xsi:type="dcterms:W3CDTF">2022-03-01T09:32:38Z</dcterms:modified>
</cp:coreProperties>
</file>