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</p:sldMasterIdLst>
  <p:handoutMasterIdLst>
    <p:handoutMasterId r:id="rId39"/>
  </p:handoutMasterIdLst>
  <p:sldIdLst>
    <p:sldId id="260" r:id="rId2"/>
    <p:sldId id="341" r:id="rId3"/>
    <p:sldId id="263" r:id="rId4"/>
    <p:sldId id="261" r:id="rId5"/>
    <p:sldId id="364" r:id="rId6"/>
    <p:sldId id="385" r:id="rId7"/>
    <p:sldId id="259" r:id="rId8"/>
    <p:sldId id="376" r:id="rId9"/>
    <p:sldId id="355" r:id="rId10"/>
    <p:sldId id="258" r:id="rId11"/>
    <p:sldId id="366" r:id="rId12"/>
    <p:sldId id="377" r:id="rId13"/>
    <p:sldId id="367" r:id="rId14"/>
    <p:sldId id="368" r:id="rId15"/>
    <p:sldId id="381" r:id="rId16"/>
    <p:sldId id="378" r:id="rId17"/>
    <p:sldId id="379" r:id="rId18"/>
    <p:sldId id="380" r:id="rId19"/>
    <p:sldId id="382" r:id="rId20"/>
    <p:sldId id="373" r:id="rId21"/>
    <p:sldId id="374" r:id="rId22"/>
    <p:sldId id="383" r:id="rId23"/>
    <p:sldId id="391" r:id="rId24"/>
    <p:sldId id="384" r:id="rId25"/>
    <p:sldId id="386" r:id="rId26"/>
    <p:sldId id="387" r:id="rId27"/>
    <p:sldId id="388" r:id="rId28"/>
    <p:sldId id="338" r:id="rId29"/>
    <p:sldId id="345" r:id="rId30"/>
    <p:sldId id="346" r:id="rId31"/>
    <p:sldId id="389" r:id="rId32"/>
    <p:sldId id="357" r:id="rId33"/>
    <p:sldId id="390" r:id="rId34"/>
    <p:sldId id="360" r:id="rId35"/>
    <p:sldId id="362" r:id="rId36"/>
    <p:sldId id="361" r:id="rId37"/>
    <p:sldId id="359" r:id="rId38"/>
  </p:sldIdLst>
  <p:sldSz cx="9144000" cy="6858000" type="screen4x3"/>
  <p:notesSz cx="9947275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8" autoAdjust="0"/>
    <p:restoredTop sz="94624" autoAdjust="0"/>
  </p:normalViewPr>
  <p:slideViewPr>
    <p:cSldViewPr>
      <p:cViewPr>
        <p:scale>
          <a:sx n="92" d="100"/>
          <a:sy n="92" d="100"/>
        </p:scale>
        <p:origin x="-135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486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4487" y="0"/>
            <a:ext cx="4310486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DC6C31-073F-480D-94B5-AD117FE91617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310486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4487" y="6513910"/>
            <a:ext cx="4310486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C4A19-93C5-4CD2-95AF-12360F4D25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7969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AA7E6E-09B4-4971-8B62-270C5D1340E2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2A91DC-5166-4569-A00C-971A16974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AA7E6E-09B4-4971-8B62-270C5D1340E2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2A91DC-5166-4569-A00C-971A16974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AA7E6E-09B4-4971-8B62-270C5D1340E2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2A91DC-5166-4569-A00C-971A16974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AA7E6E-09B4-4971-8B62-270C5D1340E2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2A91DC-5166-4569-A00C-971A16974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AA7E6E-09B4-4971-8B62-270C5D1340E2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2A91DC-5166-4569-A00C-971A16974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AA7E6E-09B4-4971-8B62-270C5D1340E2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2A91DC-5166-4569-A00C-971A16974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AA7E6E-09B4-4971-8B62-270C5D1340E2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2A91DC-5166-4569-A00C-971A16974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AA7E6E-09B4-4971-8B62-270C5D1340E2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2A91DC-5166-4569-A00C-971A16974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AA7E6E-09B4-4971-8B62-270C5D1340E2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2A91DC-5166-4569-A00C-971A16974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AA7E6E-09B4-4971-8B62-270C5D1340E2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2A91DC-5166-4569-A00C-971A16974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AA7E6E-09B4-4971-8B62-270C5D1340E2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2A91DC-5166-4569-A00C-971A16974C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9AA7E6E-09B4-4971-8B62-270C5D1340E2}" type="datetimeFigureOut">
              <a:rPr lang="ru-RU" smtClean="0"/>
              <a:pPr/>
              <a:t>22.03.2024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C2A91DC-5166-4569-A00C-971A16974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&#1077;&#1082;&#1072;&#1090;&#1077;&#1088;&#1080;&#1085;&#1073;&#1091;&#1088;&#1075;.&#1088;&#1092;/&#1078;&#1080;&#1090;&#1077;&#1083;&#1103;&#1084;/&#1086;&#1073;&#1088;&#1072;&#1079;&#1086;&#1074;&#1072;&#1085;&#1080;&#1077;/&#1096;&#1082;&#1086;&#1083;&#1099;/&#1076;&#1086;&#1082;&#1091;&#1084;&#1077;&#1085;&#1090;&#1099;&#1054;&#1054;/&#1090;&#1077;&#1088;&#1088;&#1080;&#1090;&#1086;&#1088;&#1080;&#1080;_&#1086;&#1086;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&#1089;&#1072;&#1081;&#1090;&#1086;&#1073;&#1088;&#1072;&#1079;&#1086;&#1074;&#1072;&#1085;&#1080;&#1103;.&#1088;&#1092;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81327" y="1124744"/>
            <a:ext cx="7765322" cy="3695136"/>
          </a:xfrm>
        </p:spPr>
        <p:txBody>
          <a:bodyPr>
            <a:noAutofit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ru-RU" sz="40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Прием</a:t>
            </a:r>
            <a:endParaRPr lang="ru-RU" sz="4000" b="1" dirty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ru-RU" sz="4000" b="1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 в 1-е классы 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ru-RU" sz="4000" b="1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20</a:t>
            </a:r>
            <a:r>
              <a:rPr lang="en-US" sz="40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  <a:r>
              <a:rPr lang="ru-RU" sz="40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4/2025 </a:t>
            </a:r>
            <a:r>
              <a:rPr lang="ru-RU" sz="40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уч. </a:t>
            </a:r>
            <a:r>
              <a:rPr lang="ru-RU" sz="4000" b="1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года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ru-RU" sz="4000" b="1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в МАОУ – лицей № 173</a:t>
            </a:r>
          </a:p>
        </p:txBody>
      </p:sp>
      <p:pic>
        <p:nvPicPr>
          <p:cNvPr id="4" name="Рисунок 3" descr="C:\Users\Zavuch\Desktop\эмблема_173 лицей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20688"/>
            <a:ext cx="1944216" cy="1813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005064"/>
            <a:ext cx="4392488" cy="247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4682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spc="0" dirty="0">
                <a:ln>
                  <a:noFill/>
                </a:ln>
                <a:effectLst/>
                <a:ea typeface="+mn-ea"/>
                <a:cs typeface="+mn-cs"/>
              </a:rPr>
              <a:t> </a:t>
            </a:r>
            <a:r>
              <a:rPr lang="ru-RU" sz="4000" dirty="0"/>
              <a:t>Сроки приема заявлений </a:t>
            </a:r>
            <a:r>
              <a:rPr lang="ru-RU" sz="2800" spc="0" dirty="0" smtClean="0">
                <a:ln>
                  <a:noFill/>
                </a:ln>
                <a:solidFill>
                  <a:prstClr val="whit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:</a:t>
            </a:r>
            <a:endParaRPr lang="ru-RU" sz="2800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61662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600" b="1" u="sng" dirty="0" smtClean="0"/>
              <a:t>I</a:t>
            </a:r>
            <a:r>
              <a:rPr lang="ru-RU" sz="2600" b="1" u="sng" dirty="0" smtClean="0"/>
              <a:t> этап. </a:t>
            </a:r>
            <a:endParaRPr lang="ru-RU" sz="2600" dirty="0" smtClean="0"/>
          </a:p>
          <a:p>
            <a:r>
              <a:rPr lang="ru-RU" sz="2600" dirty="0"/>
              <a:t>С </a:t>
            </a:r>
            <a:r>
              <a:rPr lang="ru-RU" sz="2600" dirty="0">
                <a:solidFill>
                  <a:srgbClr val="FF0000"/>
                </a:solidFill>
              </a:rPr>
              <a:t>1 апреля по 30 июня </a:t>
            </a:r>
            <a:r>
              <a:rPr lang="ru-RU" sz="2600" dirty="0"/>
              <a:t>текущего года будут подавать заявления граждане, </a:t>
            </a:r>
            <a:r>
              <a:rPr lang="ru-RU" sz="2600" dirty="0">
                <a:solidFill>
                  <a:srgbClr val="FF0000"/>
                </a:solidFill>
              </a:rPr>
              <a:t>проживающие на закрепленной </a:t>
            </a:r>
            <a:r>
              <a:rPr lang="ru-RU" sz="2600" dirty="0"/>
              <a:t>за школой </a:t>
            </a:r>
            <a:r>
              <a:rPr lang="ru-RU" sz="2600" dirty="0">
                <a:solidFill>
                  <a:srgbClr val="FF0000"/>
                </a:solidFill>
              </a:rPr>
              <a:t>территорией</a:t>
            </a:r>
            <a:r>
              <a:rPr lang="ru-RU" sz="2600" dirty="0"/>
              <a:t>, в том числе граждане, имеющие </a:t>
            </a:r>
            <a:r>
              <a:rPr lang="ru-RU" sz="2600" dirty="0">
                <a:solidFill>
                  <a:srgbClr val="FF0000"/>
                </a:solidFill>
              </a:rPr>
              <a:t>внеочередное, первоочередное и преимущественное право</a:t>
            </a:r>
            <a:r>
              <a:rPr lang="ru-RU" sz="2600" dirty="0"/>
              <a:t> зачисления. Граждане, обладающие преимущественным правом зачисления, подают заявления без учета территориальной привязки. Граждане, обладающие внеочередным и первоочередным правом зачисления, подают заявление в соответствии с адресной привязкой</a:t>
            </a:r>
            <a:r>
              <a:rPr lang="ru-RU" sz="2600" dirty="0" smtClean="0"/>
              <a:t>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1 апреля текущего года</a:t>
            </a:r>
            <a:r>
              <a:rPr lang="ru-RU" sz="24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прием заявлений начинается единовременно, в </a:t>
            </a:r>
            <a:r>
              <a:rPr lang="ru-RU" sz="2400" b="1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00:00 часов</a:t>
            </a:r>
            <a:r>
              <a:rPr lang="ru-RU" sz="24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, для всех лиц, зарегистрированных на закрепленной за учреждением территории, для граждан, обладающих внеочередным, первоочередным и преимущественным правом зачисления. 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156824"/>
              </p:ext>
            </p:extLst>
          </p:nvPr>
        </p:nvGraphicFramePr>
        <p:xfrm>
          <a:off x="683568" y="3501008"/>
          <a:ext cx="7848872" cy="2248408"/>
        </p:xfrm>
        <a:graphic>
          <a:graphicData uri="http://schemas.openxmlformats.org/drawingml/2006/table">
            <a:tbl>
              <a:tblPr firstRow="1" firstCol="1" bandRow="1"/>
              <a:tblGrid>
                <a:gridCol w="4759230"/>
                <a:gridCol w="3089642"/>
              </a:tblGrid>
              <a:tr h="521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Категории лиц, поступающих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в учреждение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28575" marT="5715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Срок подачи заявления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0" marT="5715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Лица, зарегистрированные на закрепленной за учреждением территории, граждане, обладающие первоочередным и преимущественным правом зачисления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28575" marT="5715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с 00:00 часов 1 апреля текущего года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по 30 июня текущего года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0" marT="57150" marB="571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7653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424936" cy="3539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19283"/>
            <a:ext cx="8543677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23193" y="6081459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Подтверждающая справка обязательна!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555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6843680"/>
              </p:ext>
            </p:extLst>
          </p:nvPr>
        </p:nvGraphicFramePr>
        <p:xfrm>
          <a:off x="179512" y="476672"/>
          <a:ext cx="8640960" cy="5725646"/>
        </p:xfrm>
        <a:graphic>
          <a:graphicData uri="http://schemas.openxmlformats.org/drawingml/2006/table">
            <a:tbl>
              <a:tblPr firstRow="1" firstCol="1" bandRow="1"/>
              <a:tblGrid>
                <a:gridCol w="5435339"/>
                <a:gridCol w="3205621"/>
              </a:tblGrid>
              <a:tr h="1447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Наименование категории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11785" marT="23569" marB="235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Основание</a:t>
                      </a:r>
                      <a:endParaRPr lang="ru-RU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85" marR="0" marT="23569" marB="235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</a:tr>
              <a:tr h="14471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Категории детей, имеющих </a:t>
                      </a:r>
                      <a:r>
                        <a:rPr lang="ru-RU" sz="17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право первоочередного зачисления</a:t>
                      </a:r>
                      <a:endParaRPr lang="ru-RU" sz="17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23569" marB="235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229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 Дети сотрудников органов уголовно-исполнительной системы, имеющих специальные звания и проходящих службу в учреждениях и органах уголовно-исполнительной системы, органах принудительного исполнения Российской Федерации, федеральной противопожарной службы Государственной противопожарной службы, таможенных органов Российской Федерации.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11785" marT="23569" marB="235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Федеральный закон от 30.12.2012             № 283-ФЗ «О социальных гарантиях сотрудникам некоторых федеральных органов исполнительной власти и внесении изменений в отдельные законодательные акты Российской Федерации»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85" marR="0" marT="23569" marB="235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</a:tr>
              <a:tr h="3398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2. Дети сотрудников полиции.</a:t>
                      </a:r>
                      <a:endParaRPr lang="ru-RU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11785" marT="23569" marB="235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Федеральный закон от 07.02.2011          № 3-ФЗ «О полиции»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85" marR="0" marT="23569" marB="235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</a:tr>
              <a:tr h="11994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3. Дети военнослужащих по месту жительства их семей.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11785" marT="23569" marB="235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Федеральный закон от 27.05.1998          № 76-ФЗ «О статусе военнослужащих»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785" marR="0" marT="23569" marB="2356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691680" y="5989930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Подтверждающая справка обязательна!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355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1369634"/>
              </p:ext>
            </p:extLst>
          </p:nvPr>
        </p:nvGraphicFramePr>
        <p:xfrm>
          <a:off x="539552" y="548680"/>
          <a:ext cx="8311558" cy="5881076"/>
        </p:xfrm>
        <a:graphic>
          <a:graphicData uri="http://schemas.openxmlformats.org/drawingml/2006/table">
            <a:tbl>
              <a:tblPr firstRow="1" firstCol="1" bandRow="1"/>
              <a:tblGrid>
                <a:gridCol w="5408418"/>
                <a:gridCol w="2903140"/>
              </a:tblGrid>
              <a:tr h="34632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Категории детей, имеющих право 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преимущественного зачисления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50663" marB="506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568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Дети, в том числе усыновленные (удочеренные) или находящиеся под опекой или попечительством в семье, включая приемную семью,  либо в случаях, предусмотренных законами субъектов Российской Федерации, патронатную семью, при приеме в образовательную организацию, в которой обучаются их брат и (или) сестра (полнородные и </a:t>
                      </a:r>
                      <a:r>
                        <a:rPr lang="ru-RU" sz="1800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неполнородные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, усыновленные (удочеренные), дети, опекунами (попечителями) которых являются родители (законные представители) этих детей, или дети, родителями (законными представителями) которых являются опекуны (попечители) этих детей, за исключением случаев, предусмотренных частями 5 и 6 статьи 67 Федерального закона от 29.12.2012 № 273-ФЗ «Об образовании в Российской Федерации»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25332" marT="50663" marB="506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Семейный кодекс Российской Федерации; Федеральный закон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от 29.12.2012 № 273-ФЗ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«Об образовании в Российской Федерации»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332" marR="0" marT="50663" marB="5066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6076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620688"/>
            <a:ext cx="216024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Важно! 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183880" cy="3096344"/>
          </a:xfrm>
        </p:spPr>
        <p:txBody>
          <a:bodyPr/>
          <a:lstStyle/>
          <a:p>
            <a:pPr marL="0" indent="0">
              <a:buNone/>
            </a:pPr>
            <a:endParaRPr lang="ru-RU" dirty="0">
              <a:solidFill>
                <a:srgbClr val="000000"/>
              </a:solidFill>
              <a:latin typeface="PT Sans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000000"/>
                </a:solidFill>
                <a:latin typeface="PT Sans"/>
              </a:rPr>
              <a:t>Заявления</a:t>
            </a:r>
            <a:r>
              <a:rPr lang="ru-RU" dirty="0">
                <a:solidFill>
                  <a:srgbClr val="000000"/>
                </a:solidFill>
                <a:latin typeface="PT Sans"/>
              </a:rPr>
              <a:t>, зарегистрированные в отношении ребенка, имеющего внеочередное, первоочередное или преимущественное право зачисления в школу, выстраиваются в очередь без учета даты и времени подачи заявления.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1569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183880" cy="4187952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PT Sans"/>
              </a:rPr>
              <a:t>Подтвердить документами заявление, поданное в период с </a:t>
            </a:r>
            <a:r>
              <a:rPr lang="ru-RU" b="1" dirty="0">
                <a:solidFill>
                  <a:srgbClr val="FF0000"/>
                </a:solidFill>
                <a:latin typeface="PT Sans"/>
              </a:rPr>
              <a:t>1 апреля по 30 июня </a:t>
            </a:r>
            <a:r>
              <a:rPr lang="ru-RU" dirty="0">
                <a:solidFill>
                  <a:srgbClr val="000000"/>
                </a:solidFill>
                <a:latin typeface="PT Sans"/>
              </a:rPr>
              <a:t>текущего года, можно не </a:t>
            </a:r>
            <a:r>
              <a:rPr lang="ru-RU" dirty="0">
                <a:solidFill>
                  <a:srgbClr val="FF0000"/>
                </a:solidFill>
                <a:latin typeface="PT Sans"/>
              </a:rPr>
              <a:t>позднее 30 июня </a:t>
            </a:r>
            <a:r>
              <a:rPr lang="ru-RU" dirty="0">
                <a:solidFill>
                  <a:srgbClr val="000000"/>
                </a:solidFill>
                <a:latin typeface="PT Sans"/>
              </a:rPr>
              <a:t>текущего года (в том числе для родителей детей младше 6,6 и старше 8 лет</a:t>
            </a:r>
            <a:r>
              <a:rPr lang="ru-RU" dirty="0" smtClean="0">
                <a:solidFill>
                  <a:srgbClr val="000000"/>
                </a:solidFill>
                <a:latin typeface="PT Sans"/>
              </a:rPr>
              <a:t>).</a:t>
            </a:r>
          </a:p>
          <a:p>
            <a:pPr algn="just"/>
            <a:endParaRPr lang="ru-RU" dirty="0">
              <a:solidFill>
                <a:srgbClr val="000000"/>
              </a:solidFill>
              <a:latin typeface="PT Sans"/>
            </a:endParaRPr>
          </a:p>
          <a:p>
            <a:pPr algn="just"/>
            <a:r>
              <a:rPr lang="ru-RU" b="1" dirty="0">
                <a:solidFill>
                  <a:srgbClr val="FF0000"/>
                </a:solidFill>
                <a:latin typeface="PT Sans"/>
              </a:rPr>
              <a:t>Приказы о зачислении </a:t>
            </a:r>
            <a:r>
              <a:rPr lang="ru-RU" dirty="0">
                <a:solidFill>
                  <a:srgbClr val="000000"/>
                </a:solidFill>
                <a:latin typeface="PT Sans"/>
              </a:rPr>
              <a:t>для граждан, подающих заявления в период с 1 апреля по 30 июня текущего года, будут изданы в период </a:t>
            </a:r>
            <a:r>
              <a:rPr lang="ru-RU" b="1" dirty="0">
                <a:solidFill>
                  <a:srgbClr val="FF0000"/>
                </a:solidFill>
                <a:latin typeface="PT Sans"/>
              </a:rPr>
              <a:t>с 1 по 5 июля</a:t>
            </a:r>
            <a:r>
              <a:rPr lang="ru-RU" dirty="0">
                <a:solidFill>
                  <a:srgbClr val="000000"/>
                </a:solidFill>
                <a:latin typeface="PT Sans"/>
              </a:rPr>
              <a:t> текущего года в течение 3 рабочих дней.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85042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548680"/>
            <a:ext cx="3024336" cy="547504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II </a:t>
            </a:r>
            <a:r>
              <a:rPr lang="ru-RU" dirty="0">
                <a:effectLst/>
              </a:rPr>
              <a:t>этап.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183880" cy="4187952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solidFill>
                  <a:srgbClr val="000000"/>
                </a:solidFill>
                <a:latin typeface="PT Sans"/>
              </a:rPr>
              <a:t>С </a:t>
            </a:r>
            <a:r>
              <a:rPr lang="ru-RU" b="1" dirty="0">
                <a:solidFill>
                  <a:srgbClr val="FF0000"/>
                </a:solidFill>
                <a:latin typeface="PT Sans"/>
              </a:rPr>
              <a:t>6 июля по 5 сентября </a:t>
            </a:r>
            <a:r>
              <a:rPr lang="ru-RU" b="1" dirty="0">
                <a:solidFill>
                  <a:srgbClr val="000000"/>
                </a:solidFill>
                <a:latin typeface="PT Sans"/>
              </a:rPr>
              <a:t>текущего года</a:t>
            </a:r>
            <a:r>
              <a:rPr lang="ru-RU" dirty="0">
                <a:solidFill>
                  <a:srgbClr val="000000"/>
                </a:solidFill>
                <a:latin typeface="PT Sans"/>
              </a:rPr>
              <a:t> можно будет подать заявления на </a:t>
            </a:r>
            <a:r>
              <a:rPr lang="ru-RU" dirty="0">
                <a:solidFill>
                  <a:srgbClr val="FF0000"/>
                </a:solidFill>
                <a:latin typeface="PT Sans"/>
              </a:rPr>
              <a:t>свободные места</a:t>
            </a:r>
            <a:r>
              <a:rPr lang="ru-RU" dirty="0">
                <a:solidFill>
                  <a:srgbClr val="000000"/>
                </a:solidFill>
                <a:latin typeface="PT Sans"/>
              </a:rPr>
              <a:t>. В данный период могут подавать заявления в том числе и граждане, обладающие внеочередным, первоочередным и преимущественным правом зачисления. Перед началом II этапа зачисления – 5 июля текущего года – информация о количестве свободных мест в первых классах будет опубликована на </a:t>
            </a:r>
            <a:r>
              <a:rPr lang="ru-RU" dirty="0" smtClean="0">
                <a:solidFill>
                  <a:srgbClr val="000000"/>
                </a:solidFill>
                <a:latin typeface="PT Sans"/>
              </a:rPr>
              <a:t>сайте. </a:t>
            </a:r>
            <a:r>
              <a:rPr lang="ru-RU" dirty="0">
                <a:solidFill>
                  <a:srgbClr val="000000"/>
                </a:solidFill>
                <a:latin typeface="PT Sans"/>
              </a:rPr>
              <a:t>Приказы о зачислении будут изданы в течение 5 рабочих дней после приема документов.    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87529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8183880" cy="661824"/>
          </a:xfrm>
        </p:spPr>
        <p:txBody>
          <a:bodyPr/>
          <a:lstStyle/>
          <a:p>
            <a:r>
              <a:rPr lang="ru-RU" dirty="0">
                <a:effectLst/>
              </a:rPr>
              <a:t>Способы подачи заявления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183880" cy="4464496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sz="3200" dirty="0" smtClean="0">
                <a:solidFill>
                  <a:srgbClr val="000000"/>
                </a:solidFill>
                <a:latin typeface="PT Sans"/>
              </a:rPr>
              <a:t>в </a:t>
            </a:r>
            <a:r>
              <a:rPr lang="ru-RU" sz="3200" dirty="0">
                <a:solidFill>
                  <a:srgbClr val="000000"/>
                </a:solidFill>
                <a:latin typeface="PT Sans"/>
              </a:rPr>
              <a:t>электронном виде через Единый портал Государственных и муниципальных услуг (далее – ЕПГУ);</a:t>
            </a:r>
          </a:p>
          <a:p>
            <a:pPr algn="just"/>
            <a:r>
              <a:rPr lang="ru-RU" sz="3200" dirty="0" smtClean="0">
                <a:solidFill>
                  <a:srgbClr val="000000"/>
                </a:solidFill>
                <a:latin typeface="PT Sans"/>
              </a:rPr>
              <a:t>лично </a:t>
            </a:r>
            <a:r>
              <a:rPr lang="ru-RU" sz="3200" dirty="0">
                <a:solidFill>
                  <a:srgbClr val="000000"/>
                </a:solidFill>
                <a:latin typeface="PT Sans"/>
              </a:rPr>
              <a:t>через Многофункциональный центр предоставления государственных и муниципальных услуг (далее – МФЦ);</a:t>
            </a:r>
          </a:p>
          <a:p>
            <a:pPr algn="just"/>
            <a:r>
              <a:rPr lang="ru-RU" sz="3200" dirty="0" smtClean="0">
                <a:solidFill>
                  <a:srgbClr val="000000"/>
                </a:solidFill>
                <a:latin typeface="PT Sans"/>
              </a:rPr>
              <a:t>лично </a:t>
            </a:r>
            <a:r>
              <a:rPr lang="ru-RU" sz="3200" dirty="0">
                <a:solidFill>
                  <a:srgbClr val="000000"/>
                </a:solidFill>
                <a:latin typeface="PT Sans"/>
              </a:rPr>
              <a:t>в </a:t>
            </a:r>
            <a:r>
              <a:rPr lang="ru-RU" sz="3200" dirty="0" smtClean="0">
                <a:solidFill>
                  <a:srgbClr val="000000"/>
                </a:solidFill>
                <a:latin typeface="PT Sans"/>
              </a:rPr>
              <a:t>школу по </a:t>
            </a:r>
            <a:r>
              <a:rPr lang="ru-RU" sz="3200" dirty="0">
                <a:solidFill>
                  <a:srgbClr val="000000"/>
                </a:solidFill>
                <a:latin typeface="PT Sans"/>
              </a:rPr>
              <a:t>отдельному графику, размещенному на официальном сайте школы;</a:t>
            </a:r>
          </a:p>
          <a:p>
            <a:pPr algn="just"/>
            <a:r>
              <a:rPr lang="ru-RU" sz="3200" dirty="0" smtClean="0">
                <a:solidFill>
                  <a:srgbClr val="000000"/>
                </a:solidFill>
                <a:latin typeface="PT Sans"/>
              </a:rPr>
              <a:t>заказным </a:t>
            </a:r>
            <a:r>
              <a:rPr lang="ru-RU" sz="3200" dirty="0">
                <a:solidFill>
                  <a:srgbClr val="000000"/>
                </a:solidFill>
                <a:latin typeface="PT Sans"/>
              </a:rPr>
              <a:t>письмом с уведомлением о вручении через организации почтовой связи</a:t>
            </a:r>
            <a:r>
              <a:rPr lang="ru-RU" sz="3200" dirty="0" smtClean="0">
                <a:solidFill>
                  <a:srgbClr val="000000"/>
                </a:solidFill>
                <a:latin typeface="PT Sans"/>
              </a:rPr>
              <a:t>.</a:t>
            </a:r>
          </a:p>
          <a:p>
            <a:pPr marL="0" indent="0" algn="just">
              <a:buNone/>
            </a:pPr>
            <a:endParaRPr lang="ru-RU" sz="3200" dirty="0">
              <a:solidFill>
                <a:srgbClr val="000000"/>
              </a:solidFill>
              <a:latin typeface="PT Sans"/>
            </a:endParaRPr>
          </a:p>
          <a:p>
            <a:pPr marL="0" indent="0" algn="just">
              <a:buNone/>
            </a:pPr>
            <a:r>
              <a:rPr lang="ru-RU" sz="3200" dirty="0">
                <a:solidFill>
                  <a:srgbClr val="000000"/>
                </a:solidFill>
                <a:latin typeface="PT Sans"/>
              </a:rPr>
              <a:t>С 2023 года оказание услуги на территории муниципального образования «город Екатеринбург» осуществляется с использованием государственной информационной системы Свердловской области «Единое цифровое пространство» (далее – ГИС, основание – Постановление Правительства Свердловской области от 27.12.2022 № 925-ПП «О государственной информационной системе Свердловской области «Единое цифровое пространство»).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74017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ru-RU" b="1" dirty="0">
                <a:solidFill>
                  <a:srgbClr val="000000"/>
                </a:solidFill>
                <a:latin typeface="PT Sans"/>
              </a:rPr>
              <a:t>С 18 по 31 марта у заявителей на ЕПГУ будет возможность сформировать предварительное заявление с последующим его сохранением в личном кабинете. Время создания черновика не будет учитываться при регистрации заявления.</a:t>
            </a:r>
            <a:endParaRPr lang="ru-RU" dirty="0">
              <a:solidFill>
                <a:srgbClr val="000000"/>
              </a:solidFill>
              <a:latin typeface="PT Sans"/>
            </a:endParaRPr>
          </a:p>
          <a:p>
            <a:pPr algn="just"/>
            <a:r>
              <a:rPr lang="ru-RU" b="1" dirty="0">
                <a:solidFill>
                  <a:srgbClr val="000000"/>
                </a:solidFill>
                <a:latin typeface="PT Sans"/>
              </a:rPr>
              <a:t>При подаче заявления на ЕПГУ важно выбрать желаемую школу города Екатеринбурга и форму ее собственности – «Муниципальная».</a:t>
            </a:r>
            <a:endParaRPr lang="ru-RU" dirty="0">
              <a:solidFill>
                <a:srgbClr val="000000"/>
              </a:solidFill>
              <a:latin typeface="PT Sans"/>
            </a:endParaRPr>
          </a:p>
          <a:p>
            <a:pPr algn="just"/>
            <a:endParaRPr lang="ru-RU" dirty="0">
              <a:solidFill>
                <a:srgbClr val="000000"/>
              </a:solidFill>
              <a:latin typeface="PT Sans"/>
            </a:endParaRPr>
          </a:p>
          <a:p>
            <a:pPr algn="just"/>
            <a:r>
              <a:rPr lang="ru-RU" b="1" dirty="0">
                <a:solidFill>
                  <a:srgbClr val="000000"/>
                </a:solidFill>
                <a:latin typeface="PT Sans"/>
              </a:rPr>
              <a:t>1 апреля текущего года в 00:00 у заявителей, имеющих предварительное заявление, появится возможности его отправки, использовав кнопку «Отправить заявление».</a:t>
            </a:r>
            <a:endParaRPr lang="ru-RU" dirty="0">
              <a:solidFill>
                <a:srgbClr val="000000"/>
              </a:solidFill>
              <a:latin typeface="PT Sans"/>
            </a:endParaRPr>
          </a:p>
          <a:p>
            <a:pPr algn="just"/>
            <a:r>
              <a:rPr lang="ru-RU" b="1" dirty="0">
                <a:solidFill>
                  <a:srgbClr val="000000"/>
                </a:solidFill>
                <a:latin typeface="PT Sans"/>
              </a:rPr>
              <a:t>В приемную кампанию 2024 года будет осуществляться информирование заявителей о номере заявления в очереди на зачисление</a:t>
            </a:r>
            <a:r>
              <a:rPr lang="ru-RU" b="1" dirty="0" smtClean="0">
                <a:solidFill>
                  <a:srgbClr val="000000"/>
                </a:solidFill>
                <a:latin typeface="PT Sans"/>
              </a:rPr>
              <a:t>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0" y="4824490"/>
            <a:ext cx="9036496" cy="1662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9128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449" y="5229200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Тел. канцелярии,</a:t>
            </a:r>
            <a:br>
              <a:rPr lang="ru-RU" dirty="0" smtClean="0"/>
            </a:br>
            <a:r>
              <a:rPr lang="ru-RU" dirty="0" smtClean="0"/>
              <a:t>линии по 1 классам: 257-53-28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1899498"/>
            <a:ext cx="5400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 smtClean="0"/>
              <a:t>Дата </a:t>
            </a:r>
            <a:r>
              <a:rPr lang="ru-RU" altLang="ru-RU" dirty="0" smtClean="0"/>
              <a:t>назначения</a:t>
            </a:r>
            <a:r>
              <a:rPr lang="ru-RU" altLang="ru-RU" dirty="0"/>
              <a:t>: </a:t>
            </a:r>
            <a:r>
              <a:rPr lang="ru-RU" altLang="ru-RU" dirty="0" smtClean="0"/>
              <a:t>09.01.2013</a:t>
            </a:r>
          </a:p>
          <a:p>
            <a:r>
              <a:rPr lang="ru-RU" altLang="ru-RU" dirty="0" smtClean="0"/>
              <a:t>Стаж общий:  </a:t>
            </a:r>
            <a:r>
              <a:rPr lang="ru-RU" altLang="ru-RU" dirty="0" smtClean="0"/>
              <a:t>25 лет</a:t>
            </a:r>
            <a:endParaRPr lang="ru-RU" altLang="ru-RU" dirty="0" smtClean="0"/>
          </a:p>
          <a:p>
            <a:r>
              <a:rPr lang="ru-RU" altLang="ru-RU" dirty="0" smtClean="0"/>
              <a:t>Стаж </a:t>
            </a:r>
            <a:r>
              <a:rPr lang="ru-RU" altLang="ru-RU" dirty="0"/>
              <a:t>руководящей работы: </a:t>
            </a:r>
            <a:r>
              <a:rPr lang="ru-RU" altLang="ru-RU" dirty="0" smtClean="0"/>
              <a:t>11 </a:t>
            </a:r>
            <a:r>
              <a:rPr lang="ru-RU" altLang="ru-RU" dirty="0" smtClean="0"/>
              <a:t>лет</a:t>
            </a:r>
          </a:p>
          <a:p>
            <a:r>
              <a:rPr lang="ru-RU" altLang="ru-RU" b="1" dirty="0" smtClean="0"/>
              <a:t>ПРИЕМНЫЙ ДЕНЬ: </a:t>
            </a:r>
          </a:p>
          <a:p>
            <a:r>
              <a:rPr lang="ru-RU" altLang="ru-RU" b="1" dirty="0" smtClean="0"/>
              <a:t>каждая среда с 14.00 до 17.00</a:t>
            </a:r>
            <a:endParaRPr lang="ru-RU" altLang="ru-RU" b="1" dirty="0"/>
          </a:p>
        </p:txBody>
      </p:sp>
      <p:sp>
        <p:nvSpPr>
          <p:cNvPr id="6" name="Rectangle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8D1A5F28-19F5-4882-AD72-8E1A0BD8EB4C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971600" y="548680"/>
            <a:ext cx="7695729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宋体"/>
                <a:cs typeface="+mj-cs"/>
              </a:rPr>
              <a:t>Директор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宋体"/>
                <a:cs typeface="+mj-cs"/>
              </a:rPr>
              <a:t>Куницкая Светлана </a:t>
            </a:r>
            <a:r>
              <a:rPr kumimoji="0" lang="ru-RU" altLang="ru-RU" sz="3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宋体"/>
                <a:cs typeface="+mj-cs"/>
              </a:rPr>
              <a:t>Владимировна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4744978"/>
            <a:ext cx="76374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/>
              <a:t>Секретарь: Якимова Ксения Игоревна</a:t>
            </a:r>
          </a:p>
          <a:p>
            <a:endParaRPr lang="ru-RU" altLang="ru-RU" dirty="0"/>
          </a:p>
        </p:txBody>
      </p:sp>
      <p:sp>
        <p:nvSpPr>
          <p:cNvPr id="9" name="Rectangle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8D1A5F28-19F5-4882-AD72-8E1A0BD8EB4C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769267" y="3376826"/>
            <a:ext cx="7695729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charset="-122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36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宋体"/>
              </a:rPr>
              <a:t>Заместитель д</a:t>
            </a:r>
            <a:r>
              <a:rPr kumimoji="0" lang="ru-RU" altLang="ru-RU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宋体"/>
                <a:cs typeface="+mj-cs"/>
              </a:rPr>
              <a:t>иректора</a:t>
            </a:r>
            <a:r>
              <a:rPr kumimoji="0" lang="ru-RU" alt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宋体"/>
                <a:cs typeface="+mj-cs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宋体"/>
                <a:cs typeface="+mj-cs"/>
              </a:rPr>
              <a:t>Григорькина</a:t>
            </a:r>
            <a:r>
              <a:rPr kumimoji="0" lang="ru-RU" alt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宋体"/>
                <a:cs typeface="+mj-cs"/>
              </a:rPr>
              <a:t> Евгения Федоровна</a:t>
            </a:r>
            <a:endParaRPr kumimoji="0" lang="ru-RU" altLang="ru-RU" sz="36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宋体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30680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ru-RU" sz="2600" dirty="0"/>
              <a:t>Для зачисления ребенка родителям необходимо представить следующие документы: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183880" cy="4608512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PT Sans"/>
              </a:rPr>
              <a:t>копию документа, удостоверяющего личность родителя (законного представителя) ребенка или поступающего;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PT Sans"/>
              </a:rPr>
              <a:t>копию свидетельства о рождении ребенка или документа, подтверждающего родство заявителя;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PT Sans"/>
              </a:rPr>
              <a:t>копию свидетельства о рождении полнородных и </a:t>
            </a:r>
            <a:r>
              <a:rPr lang="ru-RU" dirty="0" err="1">
                <a:solidFill>
                  <a:srgbClr val="000000"/>
                </a:solidFill>
                <a:latin typeface="PT Sans"/>
              </a:rPr>
              <a:t>неполнородных</a:t>
            </a:r>
            <a:r>
              <a:rPr lang="ru-RU" dirty="0">
                <a:solidFill>
                  <a:srgbClr val="000000"/>
                </a:solidFill>
                <a:latin typeface="PT Sans"/>
              </a:rPr>
              <a:t> брата и (или) сестры (в случае использования права преимущественного приема на обучение по образовательным программам начального общего образования ребенка в школу, в которой обучаются его полнородные и </a:t>
            </a:r>
            <a:r>
              <a:rPr lang="ru-RU" dirty="0" err="1">
                <a:solidFill>
                  <a:srgbClr val="000000"/>
                </a:solidFill>
                <a:latin typeface="PT Sans"/>
              </a:rPr>
              <a:t>неполнородные</a:t>
            </a:r>
            <a:r>
              <a:rPr lang="ru-RU" dirty="0">
                <a:solidFill>
                  <a:srgbClr val="000000"/>
                </a:solidFill>
                <a:latin typeface="PT Sans"/>
              </a:rPr>
              <a:t> брат и (или) сестра);</a:t>
            </a:r>
          </a:p>
          <a:p>
            <a:pPr marL="0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700382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147248" cy="6067000"/>
          </a:xfrm>
        </p:spPr>
        <p:txBody>
          <a:bodyPr>
            <a:noAutofit/>
          </a:bodyPr>
          <a:lstStyle/>
          <a:p>
            <a:pPr algn="just"/>
            <a:r>
              <a:rPr lang="ru-RU" sz="1900" dirty="0">
                <a:solidFill>
                  <a:srgbClr val="000000"/>
                </a:solidFill>
                <a:latin typeface="PT Sans"/>
              </a:rPr>
              <a:t>справку из воинской части (военного комиссариата субъекта Российской Федерации) или выписку из личного кабинета пользователя Единой государственной информационной системы социального обеспечения (подлинник или нотариально удостоверенная копия; представляется при подтверждении внеочередного и первоочередного права в соответствии с Постановлением Правительства Свердловской области от 06.04.2023</a:t>
            </a:r>
            <a:br>
              <a:rPr lang="ru-RU" sz="1900" dirty="0">
                <a:solidFill>
                  <a:srgbClr val="000000"/>
                </a:solidFill>
                <a:latin typeface="PT Sans"/>
              </a:rPr>
            </a:br>
            <a:r>
              <a:rPr lang="ru-RU" sz="1900" dirty="0">
                <a:solidFill>
                  <a:srgbClr val="000000"/>
                </a:solidFill>
                <a:latin typeface="PT Sans"/>
              </a:rPr>
              <a:t>№ 237-ПП «Об утверждении Порядка предоставления мер социальной поддержки отдельным категориям обучающихся». Справка из воинской части (военного комиссариата) оформляется в соответствии с Приложением № 2 к служебному письму статс-секретаря – заместителя Министра обороны Российской Федерации от 21 октября 2023 г. № 173/2/34253;</a:t>
            </a:r>
          </a:p>
          <a:p>
            <a:pPr algn="just"/>
            <a:r>
              <a:rPr lang="ru-RU" sz="1900" dirty="0">
                <a:solidFill>
                  <a:srgbClr val="000000"/>
                </a:solidFill>
                <a:latin typeface="PT Sans"/>
              </a:rPr>
              <a:t>справку с места работы родителя (законного представителя) ребенка (при наличии первоочередного права). Справка оформляется на официальном бланке выдающей организации, подписывается руководителем, заверяется печатью организации, указывается дата выдачи справки. Срок действия справки – 30 календарных дней со дня выдачи;</a:t>
            </a:r>
          </a:p>
        </p:txBody>
      </p:sp>
    </p:spTree>
    <p:extLst>
      <p:ext uri="{BB962C8B-B14F-4D97-AF65-F5344CB8AC3E}">
        <p14:creationId xmlns:p14="http://schemas.microsoft.com/office/powerpoint/2010/main" val="38893847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PT Sans"/>
              </a:rPr>
              <a:t>копию документа, подтверждающего установление опеки или попечительства (при необходимости);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PT Sans"/>
              </a:rPr>
              <a:t>копию документа </a:t>
            </a:r>
            <a:r>
              <a:rPr lang="ru-RU" dirty="0">
                <a:solidFill>
                  <a:srgbClr val="FF0000"/>
                </a:solidFill>
                <a:latin typeface="PT Sans"/>
              </a:rPr>
              <a:t>о регистрации </a:t>
            </a:r>
            <a:r>
              <a:rPr lang="ru-RU" dirty="0">
                <a:solidFill>
                  <a:srgbClr val="000000"/>
                </a:solidFill>
                <a:latin typeface="PT Sans"/>
              </a:rPr>
              <a:t>ребенка или поступающего </a:t>
            </a:r>
            <a:r>
              <a:rPr lang="ru-RU" dirty="0">
                <a:solidFill>
                  <a:srgbClr val="FF0000"/>
                </a:solidFill>
                <a:latin typeface="PT Sans"/>
              </a:rPr>
              <a:t>по месту жительства </a:t>
            </a:r>
            <a:r>
              <a:rPr lang="ru-RU" dirty="0">
                <a:solidFill>
                  <a:srgbClr val="000000"/>
                </a:solidFill>
                <a:latin typeface="PT Sans"/>
              </a:rPr>
              <a:t>или </a:t>
            </a:r>
            <a:r>
              <a:rPr lang="ru-RU" dirty="0">
                <a:solidFill>
                  <a:srgbClr val="FF0000"/>
                </a:solidFill>
                <a:latin typeface="PT Sans"/>
              </a:rPr>
              <a:t>по месту пребывания</a:t>
            </a:r>
            <a:r>
              <a:rPr lang="ru-RU" dirty="0">
                <a:solidFill>
                  <a:srgbClr val="000000"/>
                </a:solidFill>
                <a:latin typeface="PT Sans"/>
              </a:rPr>
              <a:t> на закрепленной территории </a:t>
            </a:r>
            <a:r>
              <a:rPr lang="ru-RU" dirty="0">
                <a:solidFill>
                  <a:srgbClr val="FF0000"/>
                </a:solidFill>
                <a:latin typeface="PT Sans"/>
              </a:rPr>
              <a:t>или справку о приеме документов для оформления регистрации по месту жительства</a:t>
            </a:r>
            <a:r>
              <a:rPr lang="ru-RU" dirty="0">
                <a:solidFill>
                  <a:srgbClr val="000000"/>
                </a:solidFill>
                <a:latin typeface="PT Sans"/>
              </a:rPr>
              <a:t> (в случае приема на обучение ребенка или поступающего, проживающего на закрепленной территории);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PT Sans"/>
              </a:rPr>
              <a:t>копию заключения психолого-медико-педагогической комиссии (при наличии).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4725144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PT Sans"/>
              </a:rPr>
              <a:t>Иные документы, подтверждающие проживание ребенка </a:t>
            </a:r>
            <a:r>
              <a:rPr lang="ru-RU" b="1" dirty="0" smtClean="0">
                <a:solidFill>
                  <a:srgbClr val="FF0000"/>
                </a:solidFill>
                <a:latin typeface="PT Sans"/>
              </a:rPr>
              <a:t>(договор </a:t>
            </a:r>
            <a:r>
              <a:rPr lang="ru-RU" b="1" dirty="0">
                <a:solidFill>
                  <a:srgbClr val="FF0000"/>
                </a:solidFill>
                <a:latin typeface="PT Sans"/>
              </a:rPr>
              <a:t>аренды, безвозмездного пользования имуществом, участия в долевом строительстве, купли-продажи) – предоставляются </a:t>
            </a:r>
            <a:r>
              <a:rPr lang="ru-RU" b="1" i="1" dirty="0">
                <a:solidFill>
                  <a:srgbClr val="FF0000"/>
                </a:solidFill>
                <a:latin typeface="PT Sans"/>
              </a:rPr>
              <a:t>при подаче заявления с 06.07.2024</a:t>
            </a:r>
            <a:r>
              <a:rPr lang="ru-RU" b="1" dirty="0">
                <a:solidFill>
                  <a:srgbClr val="FF0000"/>
                </a:solidFill>
                <a:latin typeface="PT Sans"/>
              </a:rPr>
              <a:t>.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0938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530352"/>
            <a:ext cx="8363272" cy="5634952"/>
          </a:xfrm>
        </p:spPr>
        <p:txBody>
          <a:bodyPr>
            <a:noAutofit/>
          </a:bodyPr>
          <a:lstStyle/>
          <a:p>
            <a:pPr algn="just"/>
            <a:r>
              <a:rPr lang="ru-RU" sz="1700" dirty="0" smtClean="0">
                <a:solidFill>
                  <a:srgbClr val="000000"/>
                </a:solidFill>
                <a:latin typeface="PT Sans"/>
              </a:rPr>
              <a:t>В </a:t>
            </a:r>
            <a:r>
              <a:rPr lang="ru-RU" sz="1700" dirty="0">
                <a:solidFill>
                  <a:srgbClr val="000000"/>
                </a:solidFill>
                <a:latin typeface="PT Sans"/>
              </a:rPr>
              <a:t>соответствии с приказом Министерства цифрового развития, связи и массовых коммуникаций Российской Федерации от 10 июля 2023 года № 849 «О выводе из эксплуатации отдельных интерактивных форм сообщений, обращений, заявлений и документов, а также заявлений об электронной записи на прием, размещенных в федеральной государственной информационной системе «Единый портал государственных и муниципальных услуг (функций)» </a:t>
            </a:r>
            <a:r>
              <a:rPr lang="ru-RU" sz="1700" b="1" dirty="0">
                <a:solidFill>
                  <a:srgbClr val="FF0000"/>
                </a:solidFill>
                <a:latin typeface="PT Sans"/>
              </a:rPr>
              <a:t>с 22 июля 2023 года отключена возможность загружать скан-копии оригиналов документов для подтверждения электронного заявления при зачислении в школу и загружать скан-копии оригиналов документов на Комиссию по рассмотрению вопросов обучения детей, не достигших возраста 6 лет и 6 месяцев или достигших возраста 8 лет и более</a:t>
            </a:r>
            <a:r>
              <a:rPr lang="ru-RU" sz="1700" dirty="0">
                <a:solidFill>
                  <a:srgbClr val="FF0000"/>
                </a:solidFill>
                <a:latin typeface="PT Sans"/>
              </a:rPr>
              <a:t>,</a:t>
            </a:r>
            <a:r>
              <a:rPr lang="ru-RU" sz="1700" dirty="0">
                <a:solidFill>
                  <a:srgbClr val="000000"/>
                </a:solidFill>
                <a:latin typeface="PT Sans"/>
              </a:rPr>
              <a:t> в муниципальных общеобразовательных организациях города Екатеринбурга (далее – Комиссия).</a:t>
            </a:r>
          </a:p>
          <a:p>
            <a:pPr algn="just"/>
            <a:r>
              <a:rPr lang="ru-RU" sz="1700" dirty="0">
                <a:solidFill>
                  <a:srgbClr val="000000"/>
                </a:solidFill>
                <a:latin typeface="PT Sans"/>
              </a:rPr>
              <a:t>При подтверждении документами электронного заявления при зачислении в школу и направления документов на Комиссию </a:t>
            </a:r>
            <a:r>
              <a:rPr lang="ru-RU" sz="1700" dirty="0">
                <a:solidFill>
                  <a:srgbClr val="FF0000"/>
                </a:solidFill>
                <a:latin typeface="PT Sans"/>
              </a:rPr>
              <a:t>родителям необходимо обращаться</a:t>
            </a:r>
            <a:r>
              <a:rPr lang="ru-RU" sz="1700" dirty="0">
                <a:solidFill>
                  <a:srgbClr val="000000"/>
                </a:solidFill>
                <a:latin typeface="PT Sans"/>
              </a:rPr>
              <a:t> в один из филиалов Государственного бюджетного учреждения Свердловской области </a:t>
            </a:r>
            <a:r>
              <a:rPr lang="ru-RU" sz="1700" dirty="0">
                <a:solidFill>
                  <a:srgbClr val="FF0000"/>
                </a:solidFill>
                <a:latin typeface="PT Sans"/>
              </a:rPr>
              <a:t>«Многофункциональный центр» </a:t>
            </a:r>
            <a:r>
              <a:rPr lang="ru-RU" sz="1700" dirty="0">
                <a:solidFill>
                  <a:srgbClr val="000000"/>
                </a:solidFill>
                <a:latin typeface="PT Sans"/>
              </a:rPr>
              <a:t>предоставления государственных и муниципальных услуг» </a:t>
            </a:r>
            <a:r>
              <a:rPr lang="ru-RU" sz="1700" b="1" u="sng" dirty="0">
                <a:solidFill>
                  <a:srgbClr val="FF0000"/>
                </a:solidFill>
                <a:latin typeface="PT Sans"/>
              </a:rPr>
              <a:t>или в учреждение</a:t>
            </a:r>
            <a:r>
              <a:rPr lang="ru-RU" sz="1700" dirty="0">
                <a:solidFill>
                  <a:srgbClr val="000000"/>
                </a:solidFill>
                <a:latin typeface="PT Sans"/>
              </a:rPr>
              <a:t>, в которое подано заявление, </a:t>
            </a:r>
            <a:r>
              <a:rPr lang="ru-RU" sz="1700" b="1" u="sng" dirty="0">
                <a:solidFill>
                  <a:srgbClr val="FF0000"/>
                </a:solidFill>
                <a:latin typeface="PT Sans"/>
              </a:rPr>
              <a:t>в часы работы приемных комиссий</a:t>
            </a:r>
            <a:r>
              <a:rPr lang="ru-RU" sz="1700" dirty="0">
                <a:solidFill>
                  <a:srgbClr val="000000"/>
                </a:solidFill>
                <a:latin typeface="PT Sans"/>
              </a:rPr>
              <a:t>. Информация о часах работы приемных комиссий размещена на сайте организации.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9830310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183880" cy="41879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>
                <a:solidFill>
                  <a:srgbClr val="000000"/>
                </a:solidFill>
                <a:latin typeface="PT Sans"/>
              </a:rPr>
              <a:t>При </a:t>
            </a:r>
            <a:r>
              <a:rPr lang="ru-RU" sz="3600" dirty="0">
                <a:solidFill>
                  <a:srgbClr val="000000"/>
                </a:solidFill>
                <a:latin typeface="PT Sans"/>
              </a:rPr>
              <a:t>посещении  школы и (или) очном взаимодействии с уполномоченными должностными лицами  школы родители (законные представители) ребенка предъявляют подлинники документов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3991798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183880" cy="1237888"/>
          </a:xfrm>
        </p:spPr>
        <p:txBody>
          <a:bodyPr>
            <a:normAutofit/>
          </a:bodyPr>
          <a:lstStyle/>
          <a:p>
            <a:pPr algn="ctr"/>
            <a:r>
              <a:rPr lang="ru-RU" sz="2200" b="0" dirty="0">
                <a:solidFill>
                  <a:srgbClr val="FF0000"/>
                </a:solidFill>
                <a:effectLst/>
                <a:latin typeface="PT Sans"/>
              </a:rPr>
              <a:t>Заявителям может быть отказано в приеме документов </a:t>
            </a:r>
            <a:r>
              <a:rPr lang="ru-RU" sz="2200" b="0" dirty="0">
                <a:solidFill>
                  <a:srgbClr val="000000"/>
                </a:solidFill>
                <a:effectLst/>
                <a:latin typeface="PT Sans"/>
              </a:rPr>
              <a:t>в случае личной подачи заявления о зачислении в школу, в многофункциональный центр по следующим причинам:</a:t>
            </a: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916832"/>
            <a:ext cx="8183880" cy="418795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PT Sans"/>
              </a:rPr>
              <a:t>заявитель обратился в сроки, отличные от сроков приема </a:t>
            </a:r>
            <a:r>
              <a:rPr lang="ru-RU" dirty="0" smtClean="0">
                <a:solidFill>
                  <a:srgbClr val="000000"/>
                </a:solidFill>
                <a:latin typeface="PT Sans"/>
              </a:rPr>
              <a:t>заявлений; </a:t>
            </a:r>
            <a:endParaRPr lang="ru-RU" dirty="0">
              <a:solidFill>
                <a:srgbClr val="000000"/>
              </a:solidFill>
              <a:latin typeface="PT Sans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PT Sans"/>
              </a:rPr>
              <a:t>заявитель обратился в учреждение или многофункциональный центр в </a:t>
            </a:r>
            <a:r>
              <a:rPr lang="ru-RU" dirty="0" err="1">
                <a:solidFill>
                  <a:srgbClr val="000000"/>
                </a:solidFill>
                <a:latin typeface="PT Sans"/>
              </a:rPr>
              <a:t>неприемное</a:t>
            </a:r>
            <a:r>
              <a:rPr lang="ru-RU" dirty="0">
                <a:solidFill>
                  <a:srgbClr val="000000"/>
                </a:solidFill>
                <a:latin typeface="PT Sans"/>
              </a:rPr>
              <a:t> время;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PT Sans"/>
              </a:rPr>
              <a:t>в представленном заявлении не указаны в полном объеме сведения, предусмотренные формой заявления;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PT Sans"/>
              </a:rPr>
              <a:t>с заявлением обратилось лицо, не уполномоченное в соответствии с документами на представление интересов ребенка;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611679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92696"/>
            <a:ext cx="8183880" cy="541892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PT Sans"/>
              </a:rPr>
              <a:t>заявление подано не уполномоченным на подачу заявления лицом (в случае подачи заявления представителем заявителя);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PT Sans"/>
              </a:rPr>
              <a:t>заполнены не все поля заявления;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PT Sans"/>
              </a:rPr>
              <a:t>представленные документы содержат не заверенные уполномоченным на заверение документов лицом исправления и (или) приписки;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PT Sans"/>
              </a:rPr>
              <a:t>представлены нечитаемые документы либо документы с повреждениями, помарками, подчистками, которые не позволяют однозначно истолковать содержание документов;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94305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922984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PT Sans"/>
              </a:rPr>
              <a:t>истек срок действия справки с места работы (службы) и (или) заключения педагога-психолога о психологической готовности ребенка к обучению в школе;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PT Sans"/>
              </a:rPr>
              <a:t>непредставление или представление не в полном объеме документов;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PT Sans"/>
              </a:rPr>
              <a:t>наличие ранее зарегистрированного заявления о зачислении в школу того же ребенка;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PT Sans"/>
              </a:rPr>
              <a:t>в представленном заявлении не указаны в полном объеме сведения, предусмотренные формой заявления.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PT Sans"/>
              </a:rPr>
              <a:t>В случае если при подаче заявления через Единый портал была допущена опечатка в данных свидетельства о рождении ребенка, в регистрации заявления может быть отказано по причине наличия ранее зарегистрированного заявления с таким же данными свидетельства о рождении.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08425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27" y="620688"/>
            <a:ext cx="8136904" cy="43674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/>
              <a:t>ВНИМАНИЕ:</a:t>
            </a:r>
          </a:p>
          <a:p>
            <a:pPr algn="ctr">
              <a:buNone/>
            </a:pPr>
            <a:r>
              <a:rPr lang="ru-RU" sz="2400" dirty="0" smtClean="0"/>
              <a:t>   Дети </a:t>
            </a:r>
            <a:r>
              <a:rPr lang="ru-RU" sz="2400" dirty="0" smtClean="0"/>
              <a:t>с </a:t>
            </a:r>
            <a:r>
              <a:rPr lang="ru-RU" sz="2400" dirty="0" smtClean="0">
                <a:solidFill>
                  <a:srgbClr val="FF0000"/>
                </a:solidFill>
              </a:rPr>
              <a:t>ограниченными возможностями здоровья </a:t>
            </a:r>
            <a:r>
              <a:rPr lang="ru-RU" sz="2400" dirty="0" smtClean="0"/>
              <a:t>принимаются на обучение по адаптированной образовательной программе начального общего, основного общего и среднего общего образования (далее - адаптированная образовательная программа) только с согласия их родителей (законных представителей) и </a:t>
            </a:r>
            <a:r>
              <a:rPr lang="ru-RU" sz="2400" dirty="0" smtClean="0">
                <a:solidFill>
                  <a:srgbClr val="FF0000"/>
                </a:solidFill>
              </a:rPr>
              <a:t>на основании рекомендаций психолого-медико-педагогической комиссии.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346" y="692696"/>
            <a:ext cx="7765322" cy="5184576"/>
          </a:xfrm>
        </p:spPr>
        <p:txBody>
          <a:bodyPr>
            <a:normAutofit fontScale="92500" lnSpcReduction="20000"/>
          </a:bodyPr>
          <a:lstStyle/>
          <a:p>
            <a:pPr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300" b="1" dirty="0"/>
              <a:t>В первый класс принимаются дети, достигшие на 01.09.2023 возраста 6 лет и 6 месяцев, но не позже достижения ими возраста 8 лет</a:t>
            </a:r>
          </a:p>
          <a:p>
            <a:pPr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600" dirty="0" smtClean="0"/>
              <a:t>В </a:t>
            </a:r>
            <a:r>
              <a:rPr lang="ru-RU" sz="3600" dirty="0"/>
              <a:t>соответствии с ФЗ № 273 </a:t>
            </a:r>
            <a:r>
              <a:rPr lang="ru-RU" sz="3600" dirty="0">
                <a:solidFill>
                  <a:srgbClr val="FF0000"/>
                </a:solidFill>
              </a:rPr>
              <a:t>Департамент образования </a:t>
            </a:r>
            <a:r>
              <a:rPr lang="ru-RU" sz="3600" dirty="0"/>
              <a:t>вправе разрешить приём детей в школу в более раннем или более позднем возрасте. </a:t>
            </a:r>
          </a:p>
        </p:txBody>
      </p:sp>
    </p:spTree>
    <p:extLst>
      <p:ext uri="{BB962C8B-B14F-4D97-AF65-F5344CB8AC3E}">
        <p14:creationId xmlns:p14="http://schemas.microsoft.com/office/powerpoint/2010/main" val="217268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59595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548680"/>
            <a:ext cx="8424936" cy="5781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600" b="1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Прием граждан в общеобразовательные организации </a:t>
            </a:r>
            <a:r>
              <a:rPr lang="ru-RU" sz="26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осуществляется </a:t>
            </a:r>
            <a:r>
              <a:rPr lang="ru-RU" sz="2600" b="1" dirty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в соответствии с требованиями </a:t>
            </a:r>
          </a:p>
          <a:p>
            <a:pPr indent="450215" algn="just"/>
            <a:r>
              <a:rPr lang="ru-RU" sz="2000" dirty="0"/>
              <a:t>Федерального закона от 29.12.2012 № 273-ФЗ «Об образовании в Российской Федерации»;</a:t>
            </a:r>
          </a:p>
          <a:p>
            <a:pPr indent="450215" algn="just"/>
            <a:r>
              <a:rPr lang="ru-RU" sz="2000" dirty="0" smtClean="0"/>
              <a:t>приказа </a:t>
            </a:r>
            <a:r>
              <a:rPr lang="ru-RU" sz="2000" dirty="0"/>
              <a:t>Министерства просвещения РФ от 02.09.2020 № 458 «Об утверждении порядка приема на обучение по образовательным программам начального общего, основного общего и среднего общего образования» (далее – Порядок);</a:t>
            </a:r>
          </a:p>
          <a:p>
            <a:pPr indent="450215" algn="just"/>
            <a:r>
              <a:rPr lang="ru-RU" sz="2000" dirty="0" smtClean="0"/>
              <a:t>Постановления </a:t>
            </a:r>
            <a:r>
              <a:rPr lang="ru-RU" sz="2000" dirty="0"/>
              <a:t>Администрации города Екатеринбурга «О закреплении территорий за муниципальными общеобразовательными организациями муниципального образования «город Екатеринбург»;</a:t>
            </a:r>
          </a:p>
          <a:p>
            <a:pPr indent="450215" algn="just"/>
            <a:r>
              <a:rPr lang="ru-RU" sz="2000" dirty="0" smtClean="0"/>
              <a:t>Административного </a:t>
            </a:r>
            <a:r>
              <a:rPr lang="ru-RU" sz="2000" dirty="0"/>
              <a:t>регламента предоставления муниципальной услуги «Прием заявлений о зачислении в муниципальные образовательные организации, реализующие программы общего образования».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7197592"/>
              </p:ext>
            </p:extLst>
          </p:nvPr>
        </p:nvGraphicFramePr>
        <p:xfrm>
          <a:off x="251520" y="404664"/>
          <a:ext cx="8748465" cy="59951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6155">
                  <a:extLst>
                    <a:ext uri="{9D8B030D-6E8A-4147-A177-3AD203B41FA5}">
                      <a16:colId xmlns:a16="http://schemas.microsoft.com/office/drawing/2014/main" xmlns="" val="2199844488"/>
                    </a:ext>
                  </a:extLst>
                </a:gridCol>
                <a:gridCol w="1764365">
                  <a:extLst>
                    <a:ext uri="{9D8B030D-6E8A-4147-A177-3AD203B41FA5}">
                      <a16:colId xmlns:a16="http://schemas.microsoft.com/office/drawing/2014/main" xmlns="" val="2032404894"/>
                    </a:ext>
                  </a:extLst>
                </a:gridCol>
                <a:gridCol w="4067945">
                  <a:extLst>
                    <a:ext uri="{9D8B030D-6E8A-4147-A177-3AD203B41FA5}">
                      <a16:colId xmlns:a16="http://schemas.microsoft.com/office/drawing/2014/main" xmlns="" val="722945372"/>
                    </a:ext>
                  </a:extLst>
                </a:gridCol>
              </a:tblGrid>
              <a:tr h="122413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 и (или) наименование представляемого документа</a:t>
                      </a:r>
                      <a:endParaRPr lang="ru-RU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представления документа</a:t>
                      </a:r>
                      <a:endParaRPr lang="ru-RU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Примечание</a:t>
                      </a:r>
                      <a:endParaRPr lang="ru-RU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18995678"/>
                  </a:ext>
                </a:extLst>
              </a:tr>
              <a:tr h="159696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r>
                        <a:rPr lang="ru-RU" sz="12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Обращение в Комиссию</a:t>
                      </a:r>
                      <a:endParaRPr lang="ru-RU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145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Подлинник или скан-копия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145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Оформляется на имя начальника Департамента образования Администрации </a:t>
                      </a:r>
                      <a:r>
                        <a:rPr lang="ru-RU" sz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города Екатеринбурга </a:t>
                      </a:r>
                      <a:r>
                        <a:rPr lang="ru-RU" sz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свободной форме. В обращении поясняются причины невозможности начала обучения ребенка в первом классе в установленном законодательством возрасте. 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145" marR="68580" marT="0" marB="0"/>
                </a:tc>
                <a:extLst>
                  <a:ext uri="{0D108BD9-81ED-4DB2-BD59-A6C34878D82A}">
                    <a16:rowId xmlns:a16="http://schemas.microsoft.com/office/drawing/2014/main" xmlns="" val="1035158944"/>
                  </a:ext>
                </a:extLst>
              </a:tr>
              <a:tr h="1799347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Медицинская карта ребенка для образовательных учреждений дошкольного, начального общего, основного общего, среднего (полного) общего образования, учреждений начального и среднего профессионального образования, детских домов и школ-интернатов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145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Подлинник или скан-копия</a:t>
                      </a:r>
                      <a:endParaRPr lang="ru-RU" sz="1200" dirty="0" smtClean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145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Медицинская карта ребенка должна содержать сведения о прохождении ребенком медицинского осмотра для поступления в первый класс. Учитываются медицинские результаты обследования ребенка, выданные в текущем году.  При предъявлении документов в электронном виде представляется титульный лист медицинской карты ребенка и раздел 6 «Данные плановых профилактических медицинских осмотров»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145" marR="68580" marT="0" marB="0"/>
                </a:tc>
                <a:extLst>
                  <a:ext uri="{0D108BD9-81ED-4DB2-BD59-A6C34878D82A}">
                    <a16:rowId xmlns:a16="http://schemas.microsoft.com/office/drawing/2014/main" xmlns="" val="4034506035"/>
                  </a:ext>
                </a:extLst>
              </a:tr>
              <a:tr h="1374671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201930" algn="l"/>
                          <a:tab pos="267970" algn="l"/>
                        </a:tabLs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Заключение педагога-психолога о психологической готовности ребенка к обучению в школе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145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Подлинник</a:t>
                      </a:r>
                      <a:r>
                        <a:rPr lang="ru-RU" sz="1200" baseline="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</a:t>
                      </a:r>
                      <a:r>
                        <a:rPr lang="ru-RU" sz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 скан-копия</a:t>
                      </a:r>
                      <a:endParaRPr lang="ru-RU" sz="1200" dirty="0" smtClean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145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Выдается государственными, муниципальными или частными учреждениями, осуществляющими психолого-педагогическую поддержку несовершеннолетних</a:t>
                      </a:r>
                      <a:r>
                        <a:rPr lang="ru-RU" sz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имеющими лицензию на осуществление данного вида деятельности.</a:t>
                      </a:r>
                      <a:r>
                        <a:rPr lang="ru-RU" sz="12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Заключение оформляется на официальном бланке организации. Срок действия заключения – 1 год. 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4145" marR="68580" marT="0" marB="0"/>
                </a:tc>
                <a:extLst>
                  <a:ext uri="{0D108BD9-81ED-4DB2-BD59-A6C34878D82A}">
                    <a16:rowId xmlns:a16="http://schemas.microsoft.com/office/drawing/2014/main" xmlns="" val="41341157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760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183880" cy="18859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effectLst/>
              </a:rPr>
              <a:t>В зачислении в школу может быть отказано по причине отсутствия в ней свободных мест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060848"/>
            <a:ext cx="8183880" cy="4187952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000000"/>
                </a:solidFill>
                <a:latin typeface="PT Sans"/>
              </a:rPr>
              <a:t>При принятии </a:t>
            </a:r>
            <a:r>
              <a:rPr lang="ru-RU" b="1" dirty="0" smtClean="0">
                <a:solidFill>
                  <a:srgbClr val="000000"/>
                </a:solidFill>
                <a:latin typeface="PT Sans"/>
              </a:rPr>
              <a:t>решения </a:t>
            </a:r>
            <a:r>
              <a:rPr lang="ru-RU" b="1" dirty="0">
                <a:solidFill>
                  <a:srgbClr val="000000"/>
                </a:solidFill>
                <a:latin typeface="PT Sans"/>
              </a:rPr>
              <a:t>о зачислении в школу учитываются</a:t>
            </a:r>
            <a:r>
              <a:rPr lang="ru-RU" dirty="0">
                <a:solidFill>
                  <a:srgbClr val="000000"/>
                </a:solidFill>
                <a:latin typeface="PT Sans"/>
              </a:rPr>
              <a:t>: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PT Sans"/>
              </a:rPr>
              <a:t>квота открытых мест в школе;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PT Sans"/>
              </a:rPr>
              <a:t>дата и время регистрации, порядковый номер заявления в ГИС;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PT Sans"/>
              </a:rPr>
              <a:t>результаты ответов на запросы, полученные в порядке межведомственного информационного взаимодействия;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PT Sans"/>
              </a:rPr>
              <a:t>наличие внеочередного, первоочередного или преимущественного права на зачисление;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PT Sans"/>
              </a:rPr>
              <a:t>регистрация на территории, закрепленной за школой постановлением Администрации города Екатеринбурга (за исключением лиц, имеющих право преимущественного зачисления в школу);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PT Sans"/>
              </a:rPr>
              <a:t>решение Комиссии о приеме в школу ребенка, не достигшего возраста 6 лет и 6 месяцев или достигшего возраста 8 лет и более</a:t>
            </a:r>
            <a:r>
              <a:rPr lang="ru-RU" dirty="0" smtClean="0">
                <a:solidFill>
                  <a:srgbClr val="000000"/>
                </a:solidFill>
                <a:latin typeface="PT Sans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25037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График очного приема документов в ОУ </a:t>
            </a:r>
            <a:r>
              <a:rPr lang="ru-RU" sz="2800" dirty="0" smtClean="0"/>
              <a:t>(канцелярия) с </a:t>
            </a:r>
            <a:r>
              <a:rPr lang="ru-RU" sz="2800" dirty="0" smtClean="0"/>
              <a:t>01.04.2023 по 08.04.2023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00808"/>
            <a:ext cx="8183880" cy="41879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b="1" dirty="0">
                <a:solidFill>
                  <a:srgbClr val="FF0000"/>
                </a:solidFill>
                <a:latin typeface="Tahoma"/>
              </a:rPr>
              <a:t>АПРЕЛЬ 2024 год</a:t>
            </a:r>
            <a:endParaRPr lang="ru-RU" sz="1800" dirty="0">
              <a:solidFill>
                <a:srgbClr val="FF0000"/>
              </a:solidFill>
              <a:latin typeface="Tahoma"/>
            </a:endParaRPr>
          </a:p>
          <a:p>
            <a:pPr algn="ctr"/>
            <a:r>
              <a:rPr lang="ru-RU" sz="1800" b="1" dirty="0">
                <a:solidFill>
                  <a:srgbClr val="555555"/>
                </a:solidFill>
                <a:latin typeface="Tahoma"/>
              </a:rPr>
              <a:t>01.04.2024 </a:t>
            </a:r>
            <a:r>
              <a:rPr lang="ru-RU" sz="1800" b="1" dirty="0" smtClean="0">
                <a:solidFill>
                  <a:srgbClr val="555555"/>
                </a:solidFill>
                <a:latin typeface="Tahoma"/>
              </a:rPr>
              <a:t> (понедельник) </a:t>
            </a:r>
            <a:r>
              <a:rPr lang="ru-RU" sz="1800" b="1" dirty="0">
                <a:solidFill>
                  <a:srgbClr val="555555"/>
                </a:solidFill>
                <a:latin typeface="Tahoma"/>
              </a:rPr>
              <a:t>- с </a:t>
            </a:r>
            <a:r>
              <a:rPr lang="ru-RU" sz="1800" b="1" dirty="0">
                <a:solidFill>
                  <a:srgbClr val="FF0000"/>
                </a:solidFill>
                <a:latin typeface="Tahoma"/>
              </a:rPr>
              <a:t>08ч.00м до 19ч.00м</a:t>
            </a:r>
            <a:r>
              <a:rPr lang="ru-RU" sz="1800" b="1" dirty="0">
                <a:solidFill>
                  <a:srgbClr val="555555"/>
                </a:solidFill>
                <a:latin typeface="Tahoma"/>
              </a:rPr>
              <a:t>.</a:t>
            </a:r>
            <a:endParaRPr lang="ru-RU" sz="1800" dirty="0">
              <a:solidFill>
                <a:srgbClr val="555555"/>
              </a:solidFill>
              <a:latin typeface="Tahoma"/>
            </a:endParaRPr>
          </a:p>
          <a:p>
            <a:pPr algn="ctr"/>
            <a:r>
              <a:rPr lang="ru-RU" sz="1800" b="1" dirty="0">
                <a:solidFill>
                  <a:srgbClr val="555555"/>
                </a:solidFill>
                <a:latin typeface="Tahoma"/>
              </a:rPr>
              <a:t>03.04.2024 </a:t>
            </a:r>
            <a:r>
              <a:rPr lang="ru-RU" sz="1800" b="1" dirty="0" smtClean="0">
                <a:solidFill>
                  <a:srgbClr val="555555"/>
                </a:solidFill>
                <a:latin typeface="Tahoma"/>
              </a:rPr>
              <a:t> (среда ) </a:t>
            </a:r>
            <a:r>
              <a:rPr lang="ru-RU" sz="1800" b="1" dirty="0">
                <a:solidFill>
                  <a:srgbClr val="555555"/>
                </a:solidFill>
                <a:latin typeface="Tahoma"/>
              </a:rPr>
              <a:t>- с 13ч.00м до 18ч.00м</a:t>
            </a:r>
            <a:endParaRPr lang="ru-RU" sz="1800" dirty="0">
              <a:solidFill>
                <a:srgbClr val="555555"/>
              </a:solidFill>
              <a:latin typeface="Tahoma"/>
            </a:endParaRPr>
          </a:p>
          <a:p>
            <a:pPr algn="ctr"/>
            <a:r>
              <a:rPr lang="ru-RU" sz="1800" b="1" dirty="0">
                <a:solidFill>
                  <a:srgbClr val="555555"/>
                </a:solidFill>
                <a:latin typeface="Tahoma"/>
              </a:rPr>
              <a:t>05.04.2024 </a:t>
            </a:r>
            <a:r>
              <a:rPr lang="ru-RU" sz="1800" b="1" dirty="0" smtClean="0">
                <a:solidFill>
                  <a:srgbClr val="555555"/>
                </a:solidFill>
                <a:latin typeface="Tahoma"/>
              </a:rPr>
              <a:t>(пятница)  - </a:t>
            </a:r>
            <a:r>
              <a:rPr lang="ru-RU" sz="1800" b="1" dirty="0">
                <a:solidFill>
                  <a:srgbClr val="555555"/>
                </a:solidFill>
                <a:latin typeface="Tahoma"/>
              </a:rPr>
              <a:t>с 13ч.00м. до 16ч.30м</a:t>
            </a:r>
            <a:endParaRPr lang="ru-RU" sz="1800" dirty="0">
              <a:solidFill>
                <a:srgbClr val="555555"/>
              </a:solidFill>
              <a:latin typeface="Tahoma"/>
            </a:endParaRPr>
          </a:p>
          <a:p>
            <a:pPr algn="ctr"/>
            <a:r>
              <a:rPr lang="ru-RU" sz="1800" b="1" dirty="0">
                <a:solidFill>
                  <a:srgbClr val="555555"/>
                </a:solidFill>
                <a:latin typeface="Tahoma"/>
              </a:rPr>
              <a:t>08.04.2024 </a:t>
            </a:r>
            <a:r>
              <a:rPr lang="ru-RU" sz="1800" b="1" dirty="0" smtClean="0">
                <a:solidFill>
                  <a:srgbClr val="555555"/>
                </a:solidFill>
                <a:latin typeface="Tahoma"/>
              </a:rPr>
              <a:t>(понедельник) </a:t>
            </a:r>
            <a:r>
              <a:rPr lang="ru-RU" sz="1800" b="1" dirty="0">
                <a:solidFill>
                  <a:srgbClr val="555555"/>
                </a:solidFill>
                <a:latin typeface="Tahoma"/>
              </a:rPr>
              <a:t>- с 16ч.00м до 18ч.00м.</a:t>
            </a:r>
            <a:endParaRPr lang="ru-RU" sz="1800" dirty="0">
              <a:solidFill>
                <a:srgbClr val="555555"/>
              </a:solidFill>
              <a:latin typeface="Tahoma"/>
            </a:endParaRPr>
          </a:p>
          <a:p>
            <a:pPr algn="ctr"/>
            <a:r>
              <a:rPr lang="ru-RU" sz="1800" b="1" dirty="0">
                <a:solidFill>
                  <a:srgbClr val="555555"/>
                </a:solidFill>
                <a:latin typeface="Tahoma"/>
              </a:rPr>
              <a:t>10.04.2024 </a:t>
            </a:r>
            <a:r>
              <a:rPr lang="ru-RU" sz="1800" b="1" dirty="0" smtClean="0">
                <a:solidFill>
                  <a:srgbClr val="555555"/>
                </a:solidFill>
                <a:latin typeface="Tahoma"/>
              </a:rPr>
              <a:t>(среда) </a:t>
            </a:r>
            <a:r>
              <a:rPr lang="ru-RU" sz="1800" b="1" dirty="0">
                <a:solidFill>
                  <a:srgbClr val="555555"/>
                </a:solidFill>
                <a:latin typeface="Tahoma"/>
              </a:rPr>
              <a:t>- с 13ч.00м до 18ч.00м</a:t>
            </a:r>
            <a:endParaRPr lang="ru-RU" sz="1800" dirty="0">
              <a:solidFill>
                <a:srgbClr val="555555"/>
              </a:solidFill>
              <a:latin typeface="Tahoma"/>
            </a:endParaRPr>
          </a:p>
          <a:p>
            <a:pPr algn="ctr"/>
            <a:r>
              <a:rPr lang="ru-RU" sz="1800" b="1" dirty="0">
                <a:solidFill>
                  <a:srgbClr val="555555"/>
                </a:solidFill>
                <a:latin typeface="Tahoma"/>
              </a:rPr>
              <a:t>12.04.2024 </a:t>
            </a:r>
            <a:r>
              <a:rPr lang="ru-RU" sz="1800" b="1" dirty="0" smtClean="0">
                <a:solidFill>
                  <a:srgbClr val="555555"/>
                </a:solidFill>
                <a:latin typeface="Tahoma"/>
              </a:rPr>
              <a:t>(пятница) - </a:t>
            </a:r>
            <a:r>
              <a:rPr lang="ru-RU" sz="1800" b="1" dirty="0">
                <a:solidFill>
                  <a:srgbClr val="555555"/>
                </a:solidFill>
                <a:latin typeface="Tahoma"/>
              </a:rPr>
              <a:t>с 13ч.00м. до 16ч.30м</a:t>
            </a:r>
            <a:endParaRPr lang="ru-RU" sz="1800" dirty="0">
              <a:solidFill>
                <a:srgbClr val="555555"/>
              </a:solidFill>
              <a:latin typeface="Tahoma"/>
            </a:endParaRPr>
          </a:p>
          <a:p>
            <a:pPr algn="ctr"/>
            <a:r>
              <a:rPr lang="ru-RU" sz="1800" b="1" dirty="0">
                <a:solidFill>
                  <a:srgbClr val="555555"/>
                </a:solidFill>
                <a:latin typeface="Tahoma"/>
              </a:rPr>
              <a:t>15.04.2024 </a:t>
            </a:r>
            <a:r>
              <a:rPr lang="ru-RU" sz="1800" b="1" dirty="0" smtClean="0">
                <a:solidFill>
                  <a:srgbClr val="555555"/>
                </a:solidFill>
                <a:latin typeface="Tahoma"/>
              </a:rPr>
              <a:t>(понедельник) </a:t>
            </a:r>
            <a:r>
              <a:rPr lang="ru-RU" sz="1800" b="1" dirty="0">
                <a:solidFill>
                  <a:srgbClr val="555555"/>
                </a:solidFill>
                <a:latin typeface="Tahoma"/>
              </a:rPr>
              <a:t>- с 16ч.00м до 18ч.00м.</a:t>
            </a:r>
            <a:endParaRPr lang="ru-RU" sz="1800" dirty="0">
              <a:solidFill>
                <a:srgbClr val="555555"/>
              </a:solidFill>
              <a:latin typeface="Tahoma"/>
            </a:endParaRPr>
          </a:p>
          <a:p>
            <a:pPr algn="ctr"/>
            <a:r>
              <a:rPr lang="ru-RU" sz="1800" b="1" dirty="0">
                <a:solidFill>
                  <a:srgbClr val="555555"/>
                </a:solidFill>
                <a:latin typeface="Tahoma"/>
              </a:rPr>
              <a:t>17.04.2024 </a:t>
            </a:r>
            <a:r>
              <a:rPr lang="ru-RU" sz="1800" b="1" dirty="0" smtClean="0">
                <a:solidFill>
                  <a:srgbClr val="555555"/>
                </a:solidFill>
                <a:latin typeface="Tahoma"/>
              </a:rPr>
              <a:t>(среда) </a:t>
            </a:r>
            <a:r>
              <a:rPr lang="ru-RU" sz="1800" b="1" dirty="0">
                <a:solidFill>
                  <a:srgbClr val="555555"/>
                </a:solidFill>
                <a:latin typeface="Tahoma"/>
              </a:rPr>
              <a:t>- с 13ч.00м до 18ч.00м</a:t>
            </a:r>
            <a:endParaRPr lang="ru-RU" sz="1800" dirty="0">
              <a:solidFill>
                <a:srgbClr val="555555"/>
              </a:solidFill>
              <a:latin typeface="Tahoma"/>
            </a:endParaRPr>
          </a:p>
          <a:p>
            <a:pPr algn="ctr"/>
            <a:r>
              <a:rPr lang="ru-RU" sz="1800" b="1" dirty="0">
                <a:solidFill>
                  <a:srgbClr val="555555"/>
                </a:solidFill>
                <a:latin typeface="Tahoma"/>
              </a:rPr>
              <a:t>19.04.2024 </a:t>
            </a:r>
            <a:r>
              <a:rPr lang="ru-RU" sz="1800" b="1" dirty="0" smtClean="0">
                <a:solidFill>
                  <a:srgbClr val="555555"/>
                </a:solidFill>
                <a:latin typeface="Tahoma"/>
              </a:rPr>
              <a:t>(пятница) </a:t>
            </a:r>
            <a:r>
              <a:rPr lang="ru-RU" sz="1800" b="1" dirty="0">
                <a:solidFill>
                  <a:srgbClr val="555555"/>
                </a:solidFill>
                <a:latin typeface="Tahoma"/>
              </a:rPr>
              <a:t>- с 13ч.00м. до 16ч.30м</a:t>
            </a:r>
            <a:endParaRPr lang="ru-RU" sz="1800" dirty="0">
              <a:solidFill>
                <a:srgbClr val="555555"/>
              </a:solidFill>
              <a:latin typeface="Tahoma"/>
            </a:endParaRPr>
          </a:p>
          <a:p>
            <a:pPr algn="ctr"/>
            <a:r>
              <a:rPr lang="ru-RU" sz="1800" b="1" dirty="0">
                <a:solidFill>
                  <a:srgbClr val="555555"/>
                </a:solidFill>
                <a:latin typeface="Tahoma"/>
              </a:rPr>
              <a:t>22.04.2024 </a:t>
            </a:r>
            <a:r>
              <a:rPr lang="ru-RU" sz="1800" b="1" dirty="0" smtClean="0">
                <a:solidFill>
                  <a:srgbClr val="555555"/>
                </a:solidFill>
                <a:latin typeface="Tahoma"/>
              </a:rPr>
              <a:t>(понедельник) </a:t>
            </a:r>
            <a:r>
              <a:rPr lang="ru-RU" sz="1800" b="1" dirty="0">
                <a:solidFill>
                  <a:srgbClr val="555555"/>
                </a:solidFill>
                <a:latin typeface="Tahoma"/>
              </a:rPr>
              <a:t>- с 16ч.00м до 18ч.00м.</a:t>
            </a:r>
            <a:endParaRPr lang="ru-RU" sz="1800" dirty="0">
              <a:solidFill>
                <a:srgbClr val="555555"/>
              </a:solidFill>
              <a:latin typeface="Tahoma"/>
            </a:endParaRPr>
          </a:p>
          <a:p>
            <a:pPr algn="ctr"/>
            <a:r>
              <a:rPr lang="ru-RU" sz="1800" b="1" dirty="0">
                <a:solidFill>
                  <a:srgbClr val="555555"/>
                </a:solidFill>
                <a:latin typeface="Tahoma"/>
              </a:rPr>
              <a:t>24.04.2024 </a:t>
            </a:r>
            <a:r>
              <a:rPr lang="ru-RU" sz="1800" b="1" dirty="0" smtClean="0">
                <a:solidFill>
                  <a:srgbClr val="555555"/>
                </a:solidFill>
                <a:latin typeface="Tahoma"/>
              </a:rPr>
              <a:t>(</a:t>
            </a:r>
            <a:r>
              <a:rPr lang="ru-RU" sz="1800" b="1" dirty="0">
                <a:solidFill>
                  <a:srgbClr val="555555"/>
                </a:solidFill>
                <a:latin typeface="Tahoma"/>
              </a:rPr>
              <a:t>с</a:t>
            </a:r>
            <a:r>
              <a:rPr lang="ru-RU" sz="1800" b="1" dirty="0" smtClean="0">
                <a:solidFill>
                  <a:srgbClr val="555555"/>
                </a:solidFill>
                <a:latin typeface="Tahoma"/>
              </a:rPr>
              <a:t>реда) </a:t>
            </a:r>
            <a:r>
              <a:rPr lang="ru-RU" sz="1800" b="1" dirty="0">
                <a:solidFill>
                  <a:srgbClr val="555555"/>
                </a:solidFill>
                <a:latin typeface="Tahoma"/>
              </a:rPr>
              <a:t>- с 13ч.00м до 18ч.00м</a:t>
            </a:r>
            <a:endParaRPr lang="ru-RU" sz="1800" dirty="0">
              <a:solidFill>
                <a:srgbClr val="555555"/>
              </a:solidFill>
              <a:latin typeface="Tahoma"/>
            </a:endParaRPr>
          </a:p>
          <a:p>
            <a:pPr algn="ctr"/>
            <a:r>
              <a:rPr lang="ru-RU" sz="1800" b="1" dirty="0">
                <a:solidFill>
                  <a:srgbClr val="555555"/>
                </a:solidFill>
                <a:latin typeface="Tahoma"/>
              </a:rPr>
              <a:t>26.04.2024 </a:t>
            </a:r>
            <a:r>
              <a:rPr lang="ru-RU" sz="1800" b="1" dirty="0" smtClean="0">
                <a:solidFill>
                  <a:srgbClr val="555555"/>
                </a:solidFill>
                <a:latin typeface="Tahoma"/>
              </a:rPr>
              <a:t>(пятница) - </a:t>
            </a:r>
            <a:r>
              <a:rPr lang="ru-RU" sz="1800" b="1" dirty="0">
                <a:solidFill>
                  <a:srgbClr val="555555"/>
                </a:solidFill>
                <a:latin typeface="Tahoma"/>
              </a:rPr>
              <a:t>с 13ч.00м. до 16ч.30м</a:t>
            </a:r>
            <a:endParaRPr lang="ru-RU" sz="1800" dirty="0">
              <a:solidFill>
                <a:srgbClr val="555555"/>
              </a:solidFill>
              <a:latin typeface="Tahoma"/>
            </a:endParaRPr>
          </a:p>
          <a:p>
            <a:endParaRPr lang="ru-RU" sz="1800" b="1" dirty="0">
              <a:latin typeface="YS Text"/>
            </a:endParaRPr>
          </a:p>
        </p:txBody>
      </p:sp>
    </p:spTree>
    <p:extLst>
      <p:ext uri="{BB962C8B-B14F-4D97-AF65-F5344CB8AC3E}">
        <p14:creationId xmlns:p14="http://schemas.microsoft.com/office/powerpoint/2010/main" val="23226598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  <a:latin typeface="Tahoma"/>
              </a:rPr>
              <a:t>МАЙ - ИЮНЬ 2024 год </a:t>
            </a:r>
            <a:endParaRPr lang="ru-RU" dirty="0">
              <a:solidFill>
                <a:srgbClr val="FF0000"/>
              </a:solidFill>
              <a:latin typeface="Tahoma"/>
            </a:endParaRPr>
          </a:p>
          <a:p>
            <a:pPr algn="ctr"/>
            <a:r>
              <a:rPr lang="ru-RU" b="1" dirty="0">
                <a:solidFill>
                  <a:srgbClr val="555555"/>
                </a:solidFill>
                <a:latin typeface="Tahoma"/>
              </a:rPr>
              <a:t>каждый </a:t>
            </a:r>
            <a:r>
              <a:rPr lang="ru-RU" b="1" u="sng" dirty="0">
                <a:solidFill>
                  <a:srgbClr val="555555"/>
                </a:solidFill>
                <a:latin typeface="Tahoma"/>
              </a:rPr>
              <a:t>понедельник </a:t>
            </a:r>
            <a:endParaRPr lang="ru-RU" b="1" u="sng" dirty="0" smtClean="0">
              <a:solidFill>
                <a:srgbClr val="555555"/>
              </a:solidFill>
              <a:latin typeface="Tahoma"/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rgbClr val="555555"/>
                </a:solidFill>
                <a:latin typeface="Tahoma"/>
              </a:rPr>
              <a:t> с 16ч.00м до 18ч.00м.</a:t>
            </a:r>
            <a:endParaRPr lang="ru-RU" dirty="0">
              <a:solidFill>
                <a:srgbClr val="555555"/>
              </a:solidFill>
              <a:latin typeface="Tahoma"/>
            </a:endParaRPr>
          </a:p>
          <a:p>
            <a:pPr algn="ctr"/>
            <a:r>
              <a:rPr lang="ru-RU" b="1" dirty="0">
                <a:solidFill>
                  <a:srgbClr val="555555"/>
                </a:solidFill>
                <a:latin typeface="Tahoma"/>
              </a:rPr>
              <a:t>каждую </a:t>
            </a:r>
            <a:r>
              <a:rPr lang="ru-RU" b="1" u="sng" dirty="0">
                <a:solidFill>
                  <a:srgbClr val="555555"/>
                </a:solidFill>
                <a:latin typeface="Tahoma"/>
              </a:rPr>
              <a:t>среду </a:t>
            </a:r>
            <a:endParaRPr lang="ru-RU" b="1" u="sng" dirty="0" smtClean="0">
              <a:solidFill>
                <a:srgbClr val="555555"/>
              </a:solidFill>
              <a:latin typeface="Tahoma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555555"/>
                </a:solidFill>
                <a:latin typeface="Tahoma"/>
              </a:rPr>
              <a:t>с </a:t>
            </a:r>
            <a:r>
              <a:rPr lang="ru-RU" b="1" dirty="0">
                <a:solidFill>
                  <a:srgbClr val="555555"/>
                </a:solidFill>
                <a:latin typeface="Tahoma"/>
              </a:rPr>
              <a:t>13ч.00м до 18ч.00м</a:t>
            </a:r>
            <a:endParaRPr lang="ru-RU" dirty="0">
              <a:solidFill>
                <a:srgbClr val="555555"/>
              </a:solidFill>
              <a:latin typeface="Tahoma"/>
            </a:endParaRPr>
          </a:p>
          <a:p>
            <a:pPr algn="ctr"/>
            <a:r>
              <a:rPr lang="ru-RU" b="1" dirty="0">
                <a:solidFill>
                  <a:srgbClr val="555555"/>
                </a:solidFill>
                <a:latin typeface="Tahoma"/>
              </a:rPr>
              <a:t>каждую </a:t>
            </a:r>
            <a:r>
              <a:rPr lang="ru-RU" b="1" u="sng" dirty="0">
                <a:solidFill>
                  <a:srgbClr val="555555"/>
                </a:solidFill>
                <a:latin typeface="Tahoma"/>
              </a:rPr>
              <a:t>пятницу </a:t>
            </a:r>
            <a:endParaRPr lang="ru-RU" b="1" u="sng" dirty="0" smtClean="0">
              <a:solidFill>
                <a:srgbClr val="555555"/>
              </a:solidFill>
              <a:latin typeface="Tahoma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555555"/>
                </a:solidFill>
                <a:latin typeface="Tahoma"/>
              </a:rPr>
              <a:t> </a:t>
            </a:r>
            <a:r>
              <a:rPr lang="ru-RU" b="1" dirty="0">
                <a:solidFill>
                  <a:srgbClr val="555555"/>
                </a:solidFill>
                <a:latin typeface="Tahoma"/>
              </a:rPr>
              <a:t>с 13ч.00м. до 16ч.30м</a:t>
            </a:r>
            <a:endParaRPr lang="ru-RU" dirty="0">
              <a:solidFill>
                <a:srgbClr val="555555"/>
              </a:solidFill>
              <a:latin typeface="Tahoma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34396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 лицее и образовательном процессе: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183880" cy="418795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Начальное общее образование 1-4 класс (</a:t>
            </a:r>
            <a:r>
              <a:rPr lang="ru-RU" dirty="0" smtClean="0">
                <a:solidFill>
                  <a:srgbClr val="FF0000"/>
                </a:solidFill>
              </a:rPr>
              <a:t>обновленные ФГОС </a:t>
            </a:r>
            <a:r>
              <a:rPr lang="ru-RU" dirty="0" smtClean="0"/>
              <a:t>с 2022 года);</a:t>
            </a:r>
          </a:p>
          <a:p>
            <a:r>
              <a:rPr lang="ru-RU" dirty="0" smtClean="0"/>
              <a:t>Основное общее образование (</a:t>
            </a:r>
            <a:r>
              <a:rPr lang="ru-RU" dirty="0" err="1" smtClean="0"/>
              <a:t>предпрофильное</a:t>
            </a:r>
            <a:r>
              <a:rPr lang="ru-RU" dirty="0" smtClean="0"/>
              <a:t>, естественно-научное направление с 5 класса);</a:t>
            </a:r>
          </a:p>
          <a:p>
            <a:r>
              <a:rPr lang="ru-RU" dirty="0" smtClean="0"/>
              <a:t>Среднее общее образование (</a:t>
            </a:r>
            <a:r>
              <a:rPr lang="ru-RU" dirty="0" smtClean="0"/>
              <a:t>естественно-научный, </a:t>
            </a:r>
            <a:r>
              <a:rPr lang="ru-RU" dirty="0" smtClean="0"/>
              <a:t>гуманитарный </a:t>
            </a:r>
            <a:r>
              <a:rPr lang="ru-RU" dirty="0" smtClean="0"/>
              <a:t>профиль, социально-экономический, технологический);</a:t>
            </a:r>
            <a:endParaRPr lang="ru-RU" dirty="0" smtClean="0"/>
          </a:p>
          <a:p>
            <a:r>
              <a:rPr lang="ru-RU" dirty="0" smtClean="0"/>
              <a:t>Дополнительное </a:t>
            </a:r>
            <a:r>
              <a:rPr lang="ru-RU" dirty="0" smtClean="0"/>
              <a:t>образование.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93710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620688"/>
            <a:ext cx="4104456" cy="5475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Наша форма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5328592" cy="3521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952" y="1628800"/>
            <a:ext cx="2736304" cy="2710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536" y="4077071"/>
            <a:ext cx="2969717" cy="2257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77433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183880" cy="763528"/>
          </a:xfrm>
        </p:spPr>
        <p:txBody>
          <a:bodyPr/>
          <a:lstStyle/>
          <a:p>
            <a:pPr algn="ctr"/>
            <a:r>
              <a:rPr lang="ru-RU" dirty="0" smtClean="0"/>
              <a:t>Условия обучения: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183880" cy="4824536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Два адреса: ул. Народной воли, стр. 21 (5-11 класс);</a:t>
            </a:r>
          </a:p>
          <a:p>
            <a:r>
              <a:rPr lang="ru-RU" dirty="0" smtClean="0"/>
              <a:t>Ул. Народной воли, стр. 21/2 (1-4 класс);</a:t>
            </a:r>
          </a:p>
          <a:p>
            <a:r>
              <a:rPr lang="ru-RU" dirty="0" smtClean="0"/>
              <a:t>Бассейн (в рамках учебного плана уроки физической культуры: 2-3 класс);</a:t>
            </a:r>
          </a:p>
          <a:p>
            <a:r>
              <a:rPr lang="ru-RU" dirty="0" smtClean="0"/>
              <a:t>Здание оборудовано для МГН;</a:t>
            </a:r>
          </a:p>
          <a:p>
            <a:r>
              <a:rPr lang="ru-RU" dirty="0" smtClean="0"/>
              <a:t>Новое спортивное ядро, игровая площадка;</a:t>
            </a:r>
          </a:p>
          <a:p>
            <a:r>
              <a:rPr lang="ru-RU" dirty="0" smtClean="0"/>
              <a:t>Новый пищеблок для обучающихся 1-11 классов;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08213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470" y="836712"/>
            <a:ext cx="8327896" cy="1771640"/>
          </a:xfrm>
        </p:spPr>
        <p:txBody>
          <a:bodyPr>
            <a:noAutofit/>
          </a:bodyPr>
          <a:lstStyle/>
          <a:p>
            <a:pPr algn="ctr"/>
            <a:r>
              <a:rPr lang="ru-RU" sz="4500" dirty="0" smtClean="0"/>
              <a:t>СПАСИБО за ВНИМАНИЕ!</a:t>
            </a:r>
            <a:endParaRPr lang="ru-RU" sz="4500" dirty="0"/>
          </a:p>
        </p:txBody>
      </p:sp>
      <p:pic>
        <p:nvPicPr>
          <p:cNvPr id="6146" name="Picture 2" descr="C:\РАБОТА лицея 173\ДИРЕКТОР 173\ФОТО и ВИДЕО\ФОТО ЛИЦЕЙ 173 2019-2020\ФОТО 173 лицей для ФОРУМА\лицей№173 Общее фот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996952"/>
            <a:ext cx="5047413" cy="283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135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836712"/>
            <a:ext cx="8157592" cy="12094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/>
              <a:t> Прием в 1 классы в </a:t>
            </a:r>
            <a:br>
              <a:rPr lang="ru-RU" sz="4400" b="1" dirty="0" smtClean="0"/>
            </a:br>
            <a:r>
              <a:rPr lang="ru-RU" sz="4400" b="1" dirty="0" smtClean="0"/>
              <a:t>2024-2025 </a:t>
            </a:r>
            <a:r>
              <a:rPr lang="ru-RU" sz="4400" b="1" dirty="0" smtClean="0"/>
              <a:t>году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99592" y="2204864"/>
            <a:ext cx="7283152" cy="4104456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ru-RU" sz="4600" dirty="0" smtClean="0"/>
          </a:p>
          <a:p>
            <a:pPr algn="ctr">
              <a:buNone/>
            </a:pPr>
            <a:r>
              <a:rPr lang="ru-RU" sz="7600" dirty="0" smtClean="0"/>
              <a:t>Открывается </a:t>
            </a:r>
            <a:r>
              <a:rPr lang="ru-RU" sz="7600" dirty="0" smtClean="0"/>
              <a:t>мест в МАОУ – лицей </a:t>
            </a:r>
            <a:r>
              <a:rPr lang="ru-RU" sz="7600" dirty="0" smtClean="0"/>
              <a:t>№ </a:t>
            </a:r>
            <a:r>
              <a:rPr lang="ru-RU" sz="7600" dirty="0" smtClean="0"/>
              <a:t>173</a:t>
            </a:r>
          </a:p>
          <a:p>
            <a:pPr algn="ctr">
              <a:buNone/>
            </a:pPr>
            <a:r>
              <a:rPr lang="ru-RU" sz="7600" b="1" dirty="0" smtClean="0"/>
              <a:t>150 </a:t>
            </a:r>
            <a:r>
              <a:rPr lang="ru-RU" sz="7600" b="1" dirty="0" smtClean="0"/>
              <a:t>мест - 5 классов</a:t>
            </a:r>
          </a:p>
          <a:p>
            <a:pPr algn="ctr">
              <a:buNone/>
            </a:pPr>
            <a:endParaRPr lang="ru-RU"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6500" b="1" dirty="0" smtClean="0">
                <a:solidFill>
                  <a:srgbClr val="C00000"/>
                </a:solidFill>
              </a:rPr>
              <a:t>Не </a:t>
            </a:r>
            <a:r>
              <a:rPr lang="ru-RU" sz="6500" b="1" dirty="0">
                <a:solidFill>
                  <a:srgbClr val="C00000"/>
                </a:solidFill>
              </a:rPr>
              <a:t>ведут прием три вечерние школы, городские ресурсные центры (№№ 2, 9, 99, 110, 202</a:t>
            </a:r>
            <a:r>
              <a:rPr lang="ru-RU" sz="6500" b="1" dirty="0" smtClean="0">
                <a:solidFill>
                  <a:srgbClr val="C00000"/>
                </a:solidFill>
              </a:rPr>
              <a:t>).</a:t>
            </a:r>
          </a:p>
          <a:p>
            <a:pPr algn="ctr">
              <a:buNone/>
            </a:pPr>
            <a:r>
              <a:rPr lang="ru-RU" sz="6500" b="1" dirty="0"/>
              <a:t>С 1 сентября 2024 года в городе Екатеринбурге открываются две новые школы:</a:t>
            </a:r>
          </a:p>
          <a:p>
            <a:pPr algn="ctr">
              <a:buNone/>
            </a:pPr>
            <a:endParaRPr lang="ru-RU" sz="6500" b="1" dirty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sz="6500" b="1" dirty="0"/>
              <a:t>- МАОУ СОШ № 133 в Академическом районе (улица Академика Ландау, строение 39 Б) на 1200 человек в одну смену</a:t>
            </a:r>
            <a:r>
              <a:rPr lang="ru-RU" sz="6500" b="1" dirty="0" smtClean="0"/>
              <a:t>.</a:t>
            </a:r>
            <a:endParaRPr lang="ru-RU" sz="6500" b="1" dirty="0"/>
          </a:p>
          <a:p>
            <a:pPr algn="ctr">
              <a:buNone/>
            </a:pPr>
            <a:endParaRPr lang="ru-RU" sz="6500" b="1" dirty="0"/>
          </a:p>
          <a:p>
            <a:pPr algn="ctr">
              <a:buNone/>
            </a:pPr>
            <a:r>
              <a:rPr lang="ru-RU" sz="6500" b="1" dirty="0"/>
              <a:t>- МАОУ СОШ № 300 «Перспектива» в Чкаловском районе (улица </a:t>
            </a:r>
            <a:r>
              <a:rPr lang="ru-RU" sz="6500" b="1" dirty="0" err="1"/>
              <a:t>Рощинская</a:t>
            </a:r>
            <a:r>
              <a:rPr lang="ru-RU" sz="6500" b="1" dirty="0"/>
              <a:t>, 23) на 1500 человек в одну смену</a:t>
            </a:r>
            <a:r>
              <a:rPr lang="ru-RU" sz="6500" b="1" dirty="0" smtClean="0">
                <a:solidFill>
                  <a:srgbClr val="C00000"/>
                </a:solidFill>
              </a:rPr>
              <a:t>.</a:t>
            </a:r>
            <a:endParaRPr lang="ru-RU" sz="65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40" y="1604"/>
            <a:ext cx="8183880" cy="1051560"/>
          </a:xfrm>
        </p:spPr>
        <p:txBody>
          <a:bodyPr/>
          <a:lstStyle/>
          <a:p>
            <a:pPr algn="ctr"/>
            <a:r>
              <a:rPr lang="ru-RU" dirty="0" smtClean="0"/>
              <a:t>Закрепленные территории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183880" cy="2880320"/>
          </a:xfrm>
        </p:spPr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Ссылка для ознакомления </a:t>
            </a:r>
            <a:r>
              <a:rPr lang="ru-RU" sz="2400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с закрепленной за школой территорией: </a:t>
            </a:r>
            <a:endParaRPr lang="ru-RU" sz="2400" dirty="0" smtClean="0">
              <a:solidFill>
                <a:srgbClr val="000000"/>
              </a:solidFill>
              <a:latin typeface="Arial"/>
              <a:ea typeface="Times New Roman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 smtClean="0">
                <a:solidFill>
                  <a:srgbClr val="014A6C"/>
                </a:solidFill>
                <a:latin typeface="Arial"/>
                <a:ea typeface="Times New Roman"/>
                <a:cs typeface="Times New Roman"/>
                <a:hlinkClick r:id="rId2"/>
              </a:rPr>
              <a:t>https</a:t>
            </a:r>
            <a:r>
              <a:rPr lang="ru-RU" sz="2400" dirty="0">
                <a:solidFill>
                  <a:srgbClr val="014A6C"/>
                </a:solidFill>
                <a:latin typeface="Arial"/>
                <a:ea typeface="Times New Roman"/>
                <a:cs typeface="Times New Roman"/>
                <a:hlinkClick r:id="rId2"/>
              </a:rPr>
              <a:t>://екатеринбург.рф/жителям/образование/школы/документыОО/территории_оо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996950"/>
            <a:ext cx="6605023" cy="3437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2228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836712"/>
            <a:ext cx="8183880" cy="4842864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В школах Екатеринбурга открыто 24 567 мест для первоклассников, с учетом мест для детей, обучающихся в </a:t>
            </a:r>
            <a:r>
              <a:rPr lang="ru-RU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специальных коррекционных классах 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(по одному первому специальному коррекционному классу набирают школы № 48, 74 (Верх-</a:t>
            </a:r>
            <a:r>
              <a:rPr lang="ru-RU" dirty="0" err="1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Исетский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район), 119 и 149 (Железнодорожный район), 146 и 157 (Кировский район), </a:t>
            </a:r>
            <a:r>
              <a:rPr lang="ru-RU" b="1" u="sng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55 и 154 (Ленинский район)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, № 21 (Чкаловский район); 49 и 112 школы (Орджоникидзевский район) набирают по одному первому классу второго года обучения; </a:t>
            </a:r>
            <a:r>
              <a:rPr lang="ru-RU" b="1" u="sng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141 школа (Верх-</a:t>
            </a:r>
            <a:r>
              <a:rPr lang="ru-RU" b="1" u="sng" dirty="0" err="1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Исетский</a:t>
            </a:r>
            <a:r>
              <a:rPr lang="ru-RU" b="1" u="sng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 район)</a:t>
            </a: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 набирает </a:t>
            </a:r>
            <a:r>
              <a:rPr lang="ru-RU" b="1" u="sng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два первых специальных коррекционных класса.</a:t>
            </a:r>
            <a:endParaRPr lang="ru-RU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900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4291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Прием в 1 классы</a:t>
            </a:r>
            <a:endParaRPr lang="ru-RU" sz="3600" b="1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9289912"/>
              </p:ext>
            </p:extLst>
          </p:nvPr>
        </p:nvGraphicFramePr>
        <p:xfrm>
          <a:off x="2051720" y="1124744"/>
          <a:ext cx="504056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31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3738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8954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ОУ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Кол-во планируемых мест/классов в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2024-2025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году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799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140/5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799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120/4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799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173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150/5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5" name="Заголовок 3"/>
          <p:cNvSpPr txBox="1">
            <a:spLocks/>
          </p:cNvSpPr>
          <p:nvPr/>
        </p:nvSpPr>
        <p:spPr>
          <a:xfrm>
            <a:off x="544991" y="5118110"/>
            <a:ext cx="8229600" cy="642918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dirty="0" smtClean="0"/>
              <a:t>Адреса, закрепленные за ОУ: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99351" y="3573016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PT Sans"/>
              </a:rPr>
              <a:t>В первый класс принимаются дети, достигшие на 01.09.2024 возраста 6 лет и 6 месяцев, но не позже достижения ими возраста 8 лет.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Рисунок 1" descr="Хочу такой сайт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850" y="-7826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3508061"/>
              </p:ext>
            </p:extLst>
          </p:nvPr>
        </p:nvGraphicFramePr>
        <p:xfrm>
          <a:off x="395536" y="404664"/>
          <a:ext cx="8352928" cy="5757485"/>
        </p:xfrm>
        <a:graphic>
          <a:graphicData uri="http://schemas.openxmlformats.org/drawingml/2006/table">
            <a:tbl>
              <a:tblPr firstRow="1" firstCol="1" bandRow="1"/>
              <a:tblGrid>
                <a:gridCol w="2252173"/>
                <a:gridCol w="2033585"/>
                <a:gridCol w="2033585"/>
                <a:gridCol w="2033585"/>
              </a:tblGrid>
              <a:tr h="260465">
                <a:tc>
                  <a:txBody>
                    <a:bodyPr/>
                    <a:lstStyle/>
                    <a:p>
                      <a:pPr marL="9017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Банковский переулок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00" marR="45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 дома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00" marR="45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Пушкина улица</a:t>
                      </a:r>
                      <a:r>
                        <a:rPr lang="ru-RU" sz="900" u="none" strike="noStrike">
                          <a:effectLst/>
                          <a:latin typeface="Tahoma"/>
                          <a:ea typeface="Times New Roman"/>
                          <a:cs typeface="Times New Roman"/>
                          <a:hlinkClick r:id="rId2"/>
                        </a:rPr>
                        <a:t>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 дома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8767">
                <a:tc>
                  <a:txBody>
                    <a:bodyPr/>
                    <a:lstStyle/>
                    <a:p>
                      <a:pPr marL="9017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Вайнера улица (нечетная сторона)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00" marR="45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13, № 15, № 15б, № 21, № 23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00" marR="45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Радищева улица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10, № 12, № 18, № 24, № 31, № 33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3979">
                <a:tc>
                  <a:txBody>
                    <a:bodyPr/>
                    <a:lstStyle/>
                    <a:p>
                      <a:pPr marL="9017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Вайнера улица (четная сторона)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00" marR="45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 № 60 до конца улицы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00" marR="45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Розы Люксембург улица</a:t>
                      </a:r>
                      <a:b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(четная сторона)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 дома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3979">
                <a:tc>
                  <a:txBody>
                    <a:bodyPr/>
                    <a:lstStyle/>
                    <a:p>
                      <a:pPr marL="9017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Воеводина улица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00" marR="45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00" marR="45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Сакко и Ванцетти улица</a:t>
                      </a:r>
                      <a:b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(нечетная сторона)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99, № 105 (корпуса 1 – 2),</a:t>
                      </a:r>
                      <a:b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111а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3979">
                <a:tc>
                  <a:txBody>
                    <a:bodyPr/>
                    <a:lstStyle/>
                    <a:p>
                      <a:pPr marL="9017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Гоголя улица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00" marR="45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 дома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00" marR="45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Сакко и Ванцетти улица</a:t>
                      </a:r>
                      <a:b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(четная сторона)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74, № 100, № 106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2361">
                <a:tc>
                  <a:txBody>
                    <a:bodyPr/>
                    <a:lstStyle/>
                    <a:p>
                      <a:pPr marL="9017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Горького улица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00" marR="45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 дома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00" marR="45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Толмачева улица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13, № 17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6155">
                <a:tc>
                  <a:txBody>
                    <a:bodyPr/>
                    <a:lstStyle/>
                    <a:p>
                      <a:pPr marL="9017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Добролюбова улица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00" marR="45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 дома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00" marR="45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Университетский переулок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 дома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3979">
                <a:tc>
                  <a:txBody>
                    <a:bodyPr/>
                    <a:lstStyle/>
                    <a:p>
                      <a:pPr marL="9017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Карла Маркса улица</a:t>
                      </a:r>
                      <a:b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(нечетная сторона)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00" marR="45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 начала улицы до № 11а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00" marR="45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Хохрякова улица</a:t>
                      </a:r>
                      <a:b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(нечетная сторона)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35, № 39, № 43, № 63, № 75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3979">
                <a:tc>
                  <a:txBody>
                    <a:bodyPr/>
                    <a:lstStyle/>
                    <a:p>
                      <a:pPr marL="9017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Карла Маркса улица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9017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(четная сторона)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00" marR="45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 начала улицы до № 16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00" marR="45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Хохрякова улица (четная сторона)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32, № 36, № 48, № 64, № 66, № 72, № 74, № 100, № 102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3979">
                <a:tc>
                  <a:txBody>
                    <a:bodyPr/>
                    <a:lstStyle/>
                    <a:p>
                      <a:pPr marL="9017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Куйбышева улица</a:t>
                      </a:r>
                      <a:b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(нечетная сторона)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00" marR="45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21 – № 23, № 31, № 41,</a:t>
                      </a:r>
                      <a:b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41/1, № 57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00" marR="45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Цветоводов переулок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3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3979">
                <a:tc>
                  <a:txBody>
                    <a:bodyPr/>
                    <a:lstStyle/>
                    <a:p>
                      <a:pPr marL="9017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Куйбышева улица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9017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(четная сторона)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00" marR="45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2, № 4 – № 10, № 32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00" marR="45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Чернышевского улица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 дома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3979">
                <a:tc>
                  <a:txBody>
                    <a:bodyPr/>
                    <a:lstStyle/>
                    <a:p>
                      <a:pPr marL="9017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Ленина проспект (четная сторона)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00" marR="45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36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00" marR="45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Шейнкмана улица</a:t>
                      </a:r>
                      <a:b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(нечетная сторона)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57а, № 73 – № 91, от № 111 до конца улицы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5968">
                <a:tc>
                  <a:txBody>
                    <a:bodyPr/>
                    <a:lstStyle/>
                    <a:p>
                      <a:pPr marL="9017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Малышева улица (четная сторона)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00" marR="45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10, № 10/1, № 24, № 30, № 60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00" marR="45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Шейнкмана улица</a:t>
                      </a:r>
                      <a:b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(четная сторона)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54а, № 88, № 90, № 100,</a:t>
                      </a:r>
                      <a:b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102, № 104, от № 108 до конца улицы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3979">
                <a:tc>
                  <a:txBody>
                    <a:bodyPr/>
                    <a:lstStyle/>
                    <a:p>
                      <a:pPr marL="9017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Московская улица</a:t>
                      </a:r>
                      <a:b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(нечетная сторона)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00" marR="45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55, № 75, № 77, № 85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00" marR="45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Энгельса улица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4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3979">
                <a:tc>
                  <a:txBody>
                    <a:bodyPr/>
                    <a:lstStyle/>
                    <a:p>
                      <a:pPr marL="9017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Народной воли улица</a:t>
                      </a:r>
                      <a:b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(нечетная сторона)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00" marR="45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23, № 25, № 43а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00" marR="45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 Марта улица (четная сторона)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18, № 50 – № 82б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3979">
                <a:tc>
                  <a:txBody>
                    <a:bodyPr/>
                    <a:lstStyle/>
                    <a:p>
                      <a:pPr marL="9017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Народной воли улица</a:t>
                      </a:r>
                      <a:b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(четная сторона)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00" marR="45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18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000" marR="45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3074" name="Рисунок 1" descr="Хочу такой сайт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2127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20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022072" cy="4367408"/>
          </a:xfrm>
        </p:spPr>
        <p:txBody>
          <a:bodyPr>
            <a:normAutofit lnSpcReduction="10000"/>
          </a:bodyPr>
          <a:lstStyle/>
          <a:p>
            <a:pPr indent="450215" algn="just">
              <a:lnSpc>
                <a:spcPct val="115000"/>
              </a:lnSpc>
            </a:pPr>
            <a:r>
              <a:rPr lang="ru-RU" sz="2400" dirty="0" smtClean="0"/>
              <a:t>Информация о территориях, закрепленных за школами, размещена на информационных стендах, сайтах школ, портале города Екатеринбурга, сайте Департамента образования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/>
              <a:t>В случае отсутствия адреса проживания ребенка в указанном Постановлении родителям необходимо обратиться в РУО для решения вопроса устройства ребенка в общеобразовательную организацию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4725144"/>
            <a:ext cx="7488832" cy="1423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50"/>
              </a:spcBef>
              <a:buClr>
                <a:srgbClr val="F07F09"/>
              </a:buClr>
              <a:buSzPct val="80000"/>
            </a:pPr>
            <a:r>
              <a:rPr lang="ru-RU" sz="2800" b="1" dirty="0">
                <a:solidFill>
                  <a:prstClr val="black"/>
                </a:solidFill>
              </a:rPr>
              <a:t>Ленинский район </a:t>
            </a:r>
            <a:endParaRPr lang="ru-RU" sz="2800" b="1" dirty="0" smtClean="0">
              <a:solidFill>
                <a:prstClr val="black"/>
              </a:solidFill>
            </a:endParaRPr>
          </a:p>
          <a:p>
            <a:pPr algn="ctr">
              <a:spcBef>
                <a:spcPts val="250"/>
              </a:spcBef>
              <a:buClr>
                <a:srgbClr val="F07F09"/>
              </a:buClr>
              <a:buSzPct val="80000"/>
            </a:pPr>
            <a:r>
              <a:rPr lang="ru-RU" sz="2800" b="1" dirty="0" err="1" smtClean="0">
                <a:solidFill>
                  <a:prstClr val="black"/>
                </a:solidFill>
              </a:rPr>
              <a:t>Коржановская</a:t>
            </a:r>
            <a:r>
              <a:rPr lang="ru-RU" sz="2800" b="1" dirty="0" smtClean="0">
                <a:solidFill>
                  <a:prstClr val="black"/>
                </a:solidFill>
              </a:rPr>
              <a:t> </a:t>
            </a:r>
            <a:r>
              <a:rPr lang="ru-RU" sz="2800" b="1" dirty="0">
                <a:solidFill>
                  <a:prstClr val="black"/>
                </a:solidFill>
              </a:rPr>
              <a:t>Ольга Анатольевна, зам</a:t>
            </a:r>
            <a:r>
              <a:rPr lang="ru-RU" sz="2800" b="1" dirty="0" smtClean="0">
                <a:solidFill>
                  <a:prstClr val="black"/>
                </a:solidFill>
              </a:rPr>
              <a:t>. начальника </a:t>
            </a:r>
            <a:r>
              <a:rPr lang="ru-RU" sz="2800" b="1" dirty="0">
                <a:solidFill>
                  <a:prstClr val="black"/>
                </a:solidFill>
              </a:rPr>
              <a:t>РУО</a:t>
            </a:r>
          </a:p>
        </p:txBody>
      </p:sp>
    </p:spTree>
    <p:extLst>
      <p:ext uri="{BB962C8B-B14F-4D97-AF65-F5344CB8AC3E}">
        <p14:creationId xmlns:p14="http://schemas.microsoft.com/office/powerpoint/2010/main" val="202863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2573</TotalTime>
  <Words>2532</Words>
  <Application>Microsoft Office PowerPoint</Application>
  <PresentationFormat>Экран (4:3)</PresentationFormat>
  <Paragraphs>252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Аспект</vt:lpstr>
      <vt:lpstr>Презентация PowerPoint</vt:lpstr>
      <vt:lpstr>Тел. канцелярии, линии по 1 классам: 257-53-28</vt:lpstr>
      <vt:lpstr>Презентация PowerPoint</vt:lpstr>
      <vt:lpstr> Прием в 1 классы в  2024-2025 году</vt:lpstr>
      <vt:lpstr>Закрепленные территории</vt:lpstr>
      <vt:lpstr>Презентация PowerPoint</vt:lpstr>
      <vt:lpstr>Прием в 1 классы</vt:lpstr>
      <vt:lpstr>Презентация PowerPoint</vt:lpstr>
      <vt:lpstr>Презентация PowerPoint</vt:lpstr>
      <vt:lpstr> Сроки приема заявлений :</vt:lpstr>
      <vt:lpstr>Презентация PowerPoint</vt:lpstr>
      <vt:lpstr>Презентация PowerPoint</vt:lpstr>
      <vt:lpstr>Презентация PowerPoint</vt:lpstr>
      <vt:lpstr>Презентация PowerPoint</vt:lpstr>
      <vt:lpstr>Важно!  </vt:lpstr>
      <vt:lpstr>Презентация PowerPoint</vt:lpstr>
      <vt:lpstr>II этап.</vt:lpstr>
      <vt:lpstr>Способы подачи заявления</vt:lpstr>
      <vt:lpstr>Презентация PowerPoint</vt:lpstr>
      <vt:lpstr>Для зачисления ребенка родителям необходимо представить следующие документы:</vt:lpstr>
      <vt:lpstr>Презентация PowerPoint</vt:lpstr>
      <vt:lpstr>Презентация PowerPoint</vt:lpstr>
      <vt:lpstr>Презентация PowerPoint</vt:lpstr>
      <vt:lpstr>Презентация PowerPoint</vt:lpstr>
      <vt:lpstr>Заявителям может быть отказано в приеме документов в случае личной подачи заявления о зачислении в школу, в многофункциональный центр по следующим причинам: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зачислении в школу может быть отказано по причине отсутствия в ней свободных мест</vt:lpstr>
      <vt:lpstr>График очного приема документов в ОУ (канцелярия) с 01.04.2023 по 08.04.2023</vt:lpstr>
      <vt:lpstr>Презентация PowerPoint</vt:lpstr>
      <vt:lpstr>О лицее и образовательном процессе:</vt:lpstr>
      <vt:lpstr>Наша форма</vt:lpstr>
      <vt:lpstr>Условия обучения: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Zavuch</cp:lastModifiedBy>
  <cp:revision>204</cp:revision>
  <cp:lastPrinted>2018-12-09T12:19:34Z</cp:lastPrinted>
  <dcterms:created xsi:type="dcterms:W3CDTF">2016-11-14T16:07:30Z</dcterms:created>
  <dcterms:modified xsi:type="dcterms:W3CDTF">2024-03-23T04:44:36Z</dcterms:modified>
</cp:coreProperties>
</file>